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64"/>
  </p:notesMasterIdLst>
  <p:handoutMasterIdLst>
    <p:handoutMasterId r:id="rId65"/>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647" r:id="rId55"/>
    <p:sldId id="3637" r:id="rId56"/>
    <p:sldId id="3642" r:id="rId57"/>
    <p:sldId id="3638" r:id="rId58"/>
    <p:sldId id="3639" r:id="rId59"/>
    <p:sldId id="3640" r:id="rId60"/>
    <p:sldId id="3644" r:id="rId61"/>
    <p:sldId id="3645" r:id="rId62"/>
    <p:sldId id="3646" r:id="rId63"/>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7143" autoAdjust="0"/>
    <p:restoredTop sz="99000" autoAdjust="0"/>
  </p:normalViewPr>
  <p:slideViewPr>
    <p:cSldViewPr>
      <p:cViewPr varScale="1">
        <p:scale>
          <a:sx n="113" d="100"/>
          <a:sy n="113" d="100"/>
        </p:scale>
        <p:origin x="936" y="48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 d="1"/>
        <a:sy n="1" d="1"/>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2004-2025,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152400"/>
            <a:ext cx="7772400" cy="762000"/>
          </a:xfrm>
        </p:spPr>
        <p:txBody>
          <a:bodyPr/>
          <a:lstStyle/>
          <a:p>
            <a:r>
              <a:rPr lang="en-US" sz="3600" dirty="0">
                <a:latin typeface="Calibri" panose="020F0502020204030204" pitchFamily="34" charset="0"/>
                <a:cs typeface="Calibri" panose="020F0502020204030204" pitchFamily="34" charset="0"/>
              </a:rPr>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419600" y="2659192"/>
            <a:ext cx="3762375" cy="3436808"/>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938774" y="3187570"/>
            <a:ext cx="1985963" cy="1316038"/>
            <a:chOff x="3789" y="2299"/>
            <a:chExt cx="1251" cy="829"/>
          </a:xfrm>
        </p:grpSpPr>
        <p:sp>
          <p:nvSpPr>
            <p:cNvPr id="99347" name="Line 39"/>
            <p:cNvSpPr>
              <a:spLocks noChangeShapeType="1"/>
            </p:cNvSpPr>
            <p:nvPr/>
          </p:nvSpPr>
          <p:spPr bwMode="auto">
            <a:xfrm flipV="1">
              <a:off x="3789" y="2328"/>
              <a:ext cx="1181" cy="800"/>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984" y="2299"/>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64000"/>
            <a:ext cx="914400" cy="736600"/>
            <a:chOff x="3668" y="2850"/>
            <a:chExt cx="576" cy="464"/>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80" y="307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4016"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4016" y="2882"/>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Q</a:t>
              </a:r>
            </a:p>
          </p:txBody>
        </p:sp>
      </p:grpSp>
      <p:grpSp>
        <p:nvGrpSpPr>
          <p:cNvPr id="5" name="Group 46"/>
          <p:cNvGrpSpPr>
            <a:grpSpLocks/>
          </p:cNvGrpSpPr>
          <p:nvPr/>
        </p:nvGrpSpPr>
        <p:grpSpPr bwMode="auto">
          <a:xfrm>
            <a:off x="7619094" y="3052573"/>
            <a:ext cx="798240" cy="2756730"/>
            <a:chOff x="4696" y="2046"/>
            <a:chExt cx="408"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696"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dirty="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457200" y="1600200"/>
                <a:ext cx="8229600" cy="48006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with</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0= </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𝑚𝑢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are the roots of this equations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457200" y="1600200"/>
                <a:ext cx="8229600" cy="4800600"/>
              </a:xfrm>
              <a:blipFill>
                <a:blip r:embed="rId2"/>
                <a:stretch>
                  <a:fillRect l="-772" t="-2111"/>
                </a:stretch>
              </a:blipFill>
            </p:spPr>
            <p:txBody>
              <a:bodyPr/>
              <a:lstStyle/>
              <a:p>
                <a:r>
                  <a:rPr 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228600"/>
            <a:ext cx="7772400" cy="685800"/>
          </a:xfrm>
        </p:spPr>
        <p:txBody>
          <a:bodyPr/>
          <a:lstStyle/>
          <a:p>
            <a:r>
              <a:rPr lang="en-US" sz="3600" dirty="0">
                <a:latin typeface="Calibri" panose="020F0502020204030204" pitchFamily="34" charset="0"/>
                <a:cs typeface="Calibri" panose="020F0502020204030204" pitchFamily="34" charset="0"/>
              </a:rPr>
              <a:t>Multiples in Elliptic Curves 1</a:t>
            </a:r>
          </a:p>
        </p:txBody>
      </p:sp>
      <mc:AlternateContent xmlns:mc="http://schemas.openxmlformats.org/markup-compatibility/2006" xmlns:a14="http://schemas.microsoft.com/office/drawing/2010/main">
        <mc:Choice Requires="a14">
          <p:sp>
            <p:nvSpPr>
              <p:cNvPr id="100357" name="Rectangle 3"/>
              <p:cNvSpPr>
                <a:spLocks noGrp="1" noChangeArrowheads="1"/>
              </p:cNvSpPr>
              <p:nvPr>
                <p:ph type="body" idx="1"/>
              </p:nvPr>
            </p:nvSpPr>
            <p:spPr>
              <a:xfrm>
                <a:off x="330142" y="1562047"/>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a:t>
                </a:r>
                <a14:m>
                  <m:oMath xmlns:m="http://schemas.openxmlformats.org/officeDocument/2006/math">
                    <m:r>
                      <a:rPr lang="en-US" altLang="ko-KR" sz="2000" i="1" dirty="0" smtClean="0">
                        <a:latin typeface="Cambria Math" panose="02040503050406030204" pitchFamily="18" charset="0"/>
                        <a:ea typeface="Gulim" pitchFamily="34" charset="-127"/>
                        <a:cs typeface="Calibri" panose="020F0502020204030204" pitchFamily="34" charset="0"/>
                      </a:rPr>
                      <m:t>𝑄</m:t>
                    </m:r>
                    <m:r>
                      <a:rPr lang="en-US" altLang="ko-KR" sz="2000" i="1" dirty="0" smtClean="0">
                        <a:latin typeface="Cambria Math" panose="02040503050406030204" pitchFamily="18" charset="0"/>
                        <a:ea typeface="Gulim" pitchFamily="34" charset="-127"/>
                        <a:cs typeface="Calibri" panose="020F0502020204030204" pitchFamily="34" charset="0"/>
                      </a:rPr>
                      <m:t> = </m:t>
                    </m:r>
                    <m:r>
                      <a:rPr lang="en-US" altLang="ko-KR" sz="2000" i="1" dirty="0" err="1">
                        <a:latin typeface="Cambria Math" panose="02040503050406030204" pitchFamily="18" charset="0"/>
                        <a:ea typeface="Gulim" pitchFamily="34" charset="-127"/>
                        <a:cs typeface="Calibri" panose="020F0502020204030204" pitchFamily="34" charset="0"/>
                      </a:rPr>
                      <m:t>𝑘𝑃</m:t>
                    </m:r>
                  </m:oMath>
                </a14:m>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mc:Choice>
        <mc:Fallback xmlns="">
          <p:sp>
            <p:nvSpPr>
              <p:cNvPr id="100357" name="Rectangle 3"/>
              <p:cNvSpPr>
                <a:spLocks noGrp="1" noRot="1" noChangeAspect="1" noMove="1" noResize="1" noEditPoints="1" noAdjustHandles="1" noChangeArrowheads="1" noChangeShapeType="1" noTextEdit="1"/>
              </p:cNvSpPr>
              <p:nvPr>
                <p:ph type="body" idx="1"/>
              </p:nvPr>
            </p:nvSpPr>
            <p:spPr>
              <a:xfrm>
                <a:off x="330142" y="1562047"/>
                <a:ext cx="7848600" cy="3857625"/>
              </a:xfrm>
              <a:blipFill>
                <a:blip r:embed="rId2"/>
                <a:stretch>
                  <a:fillRect l="-645" t="-656"/>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F6366186-C2C1-70A4-BD4F-C2F21E515F5E}"/>
              </a:ext>
            </a:extLst>
          </p:cNvPr>
          <p:cNvGrpSpPr/>
          <p:nvPr/>
        </p:nvGrpSpPr>
        <p:grpSpPr>
          <a:xfrm>
            <a:off x="3980287" y="2300288"/>
            <a:ext cx="4401713" cy="3857625"/>
            <a:chOff x="3980286" y="2033588"/>
            <a:chExt cx="5057775" cy="4124325"/>
          </a:xfrm>
        </p:grpSpPr>
        <p:grpSp>
          <p:nvGrpSpPr>
            <p:cNvPr id="2" name="Group 4"/>
            <p:cNvGrpSpPr>
              <a:grpSpLocks/>
            </p:cNvGrpSpPr>
            <p:nvPr/>
          </p:nvGrpSpPr>
          <p:grpSpPr bwMode="auto">
            <a:xfrm>
              <a:off x="3980286" y="2033588"/>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428503" y="421838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66038" y="2781301"/>
              <a:ext cx="1368425" cy="2628900"/>
              <a:chOff x="4829" y="2082"/>
              <a:chExt cx="862" cy="1656"/>
            </a:xfrm>
          </p:grpSpPr>
          <p:sp>
            <p:nvSpPr>
              <p:cNvPr id="100366" name="Oval 42"/>
              <p:cNvSpPr>
                <a:spLocks noChangeArrowheads="1"/>
              </p:cNvSpPr>
              <p:nvPr/>
            </p:nvSpPr>
            <p:spPr bwMode="auto">
              <a:xfrm>
                <a:off x="4829" y="2086"/>
                <a:ext cx="67" cy="6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48"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675321" y="4250742"/>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gr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Addition for points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P, Q in E</a:t>
            </a:r>
            <a:r>
              <a:rPr lang="en-US" altLang="zh-TW" sz="3600" baseline="-25000" dirty="0">
                <a:solidFill>
                  <a:schemeClr val="tx1"/>
                </a:solidFill>
                <a:latin typeface="Calibri" panose="020F0502020204030204" pitchFamily="34" charset="0"/>
                <a:ea typeface="PMingLiU" pitchFamily="18" charset="-120"/>
                <a:cs typeface="Calibri" panose="020F0502020204030204" pitchFamily="34" charset="0"/>
              </a:rPr>
              <a:t>R</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(a, b) - 2</a:t>
            </a:r>
            <a:endParaRPr lang="en-US" altLang="zh-TW" sz="4000" dirty="0">
              <a:latin typeface="Calibri" panose="020F0502020204030204" pitchFamily="34" charset="0"/>
              <a:ea typeface="PMingLiU" pitchFamily="18" charset="-120"/>
              <a:cs typeface="Calibri" panose="020F0502020204030204" pitchFamily="34" charset="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381000" y="2286000"/>
                <a:ext cx="8305800" cy="32004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In this case,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the line between P and Q “meet at infinity,”  this is the point we called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and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Note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 slope of the tangent line 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   Differentiating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381000" y="2286000"/>
                <a:ext cx="8305800" cy="3200400"/>
              </a:xfrm>
              <a:blipFill>
                <a:blip r:embed="rId2"/>
                <a:stretch>
                  <a:fillRect l="-153" t="-3162" r="-1070" b="-791"/>
                </a:stretch>
              </a:blipFill>
            </p:spPr>
            <p:txBody>
              <a:bodyPr/>
              <a:lstStyle/>
              <a:p>
                <a:r>
                  <a:rPr 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mc:AlternateContent xmlns:mc="http://schemas.openxmlformats.org/markup-compatibility/2006" xmlns:a14="http://schemas.microsoft.com/office/drawing/2010/main">
        <mc:Choice Requires="a14">
          <p:sp>
            <p:nvSpPr>
              <p:cNvPr id="104452" name="Rectangle 2"/>
              <p:cNvSpPr>
                <a:spLocks noGrp="1" noChangeArrowheads="1"/>
              </p:cNvSpPr>
              <p:nvPr>
                <p:ph type="title"/>
              </p:nvPr>
            </p:nvSpPr>
            <p:spPr>
              <a:xfrm>
                <a:off x="685800" y="3810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Addition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in </a:t>
                </a:r>
                <a14:m>
                  <m:oMath xmlns:m="http://schemas.openxmlformats.org/officeDocument/2006/math">
                    <m:r>
                      <a:rPr lang="en-US" altLang="zh-TW" sz="3600" i="1" dirty="0" smtClean="0">
                        <a:solidFill>
                          <a:schemeClr val="tx1"/>
                        </a:solidFill>
                        <a:latin typeface="Cambria Math" panose="02040503050406030204" pitchFamily="18" charset="0"/>
                        <a:ea typeface="PMingLiU" pitchFamily="18" charset="-120"/>
                      </a:rPr>
                      <m:t>𝐸</m:t>
                    </m:r>
                    <m:r>
                      <a:rPr lang="en-US" altLang="zh-TW" sz="3600" i="1" baseline="-25000" dirty="0">
                        <a:solidFill>
                          <a:schemeClr val="tx1"/>
                        </a:solidFill>
                        <a:latin typeface="Cambria Math" panose="02040503050406030204" pitchFamily="18" charset="0"/>
                        <a:ea typeface="PMingLiU" pitchFamily="18" charset="-120"/>
                      </a:rPr>
                      <m:t>𝑅</m:t>
                    </m:r>
                    <m:r>
                      <a:rPr lang="en-US" altLang="zh-TW" sz="3600" i="1" dirty="0">
                        <a:solidFill>
                          <a:schemeClr val="tx1"/>
                        </a:solidFill>
                        <a:latin typeface="Cambria Math" panose="02040503050406030204" pitchFamily="18" charset="0"/>
                        <a:ea typeface="PMingLiU" pitchFamily="18" charset="-120"/>
                      </a:rPr>
                      <m:t>(</m:t>
                    </m:r>
                    <m:r>
                      <a:rPr lang="en-US" altLang="zh-TW" sz="3600" i="1" dirty="0">
                        <a:solidFill>
                          <a:schemeClr val="tx1"/>
                        </a:solidFill>
                        <a:latin typeface="Cambria Math" panose="02040503050406030204" pitchFamily="18" charset="0"/>
                        <a:ea typeface="PMingLiU" pitchFamily="18" charset="-120"/>
                      </a:rPr>
                      <m:t>𝑎</m:t>
                    </m:r>
                    <m:r>
                      <a:rPr lang="en-US" altLang="zh-TW" sz="3600" i="1" dirty="0">
                        <a:solidFill>
                          <a:schemeClr val="tx1"/>
                        </a:solidFill>
                        <a:latin typeface="Cambria Math" panose="02040503050406030204" pitchFamily="18" charset="0"/>
                        <a:ea typeface="PMingLiU" pitchFamily="18" charset="-120"/>
                      </a:rPr>
                      <m:t>, </m:t>
                    </m:r>
                    <m:r>
                      <a:rPr lang="en-US" altLang="zh-TW" sz="3600" i="1" dirty="0">
                        <a:solidFill>
                          <a:schemeClr val="tx1"/>
                        </a:solidFill>
                        <a:latin typeface="Cambria Math" panose="02040503050406030204" pitchFamily="18" charset="0"/>
                        <a:ea typeface="PMingLiU" pitchFamily="18" charset="-120"/>
                      </a:rPr>
                      <m:t>𝑏</m:t>
                    </m:r>
                    <m:r>
                      <a:rPr lang="en-US" altLang="zh-TW" sz="3600" i="1" dirty="0">
                        <a:solidFill>
                          <a:schemeClr val="tx1"/>
                        </a:solidFill>
                        <a:latin typeface="Cambria Math" panose="02040503050406030204" pitchFamily="18" charset="0"/>
                        <a:ea typeface="PMingLiU" pitchFamily="18" charset="-120"/>
                      </a:rPr>
                      <m:t>)</m:t>
                    </m:r>
                  </m:oMath>
                </a14:m>
                <a:r>
                  <a:rPr lang="en-US" altLang="zh-TW" sz="3600" dirty="0">
                    <a:solidFill>
                      <a:schemeClr val="tx1"/>
                    </a:solidFill>
                    <a:ea typeface="PMingLiU" pitchFamily="18" charset="-120"/>
                  </a:rPr>
                  <a:t>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 summary</a:t>
                </a:r>
                <a:endParaRPr lang="en-US" altLang="zh-TW" sz="4000" dirty="0">
                  <a:latin typeface="Calibri" panose="020F0502020204030204" pitchFamily="34" charset="0"/>
                  <a:ea typeface="PMingLiU" pitchFamily="18" charset="-120"/>
                  <a:cs typeface="Calibri" panose="020F0502020204030204" pitchFamily="34" charset="0"/>
                </a:endParaRPr>
              </a:p>
            </p:txBody>
          </p:sp>
        </mc:Choice>
        <mc:Fallback xmlns="">
          <p:sp>
            <p:nvSpPr>
              <p:cNvPr id="104452" name="Rectangle 2"/>
              <p:cNvSpPr>
                <a:spLocks noGrp="1" noRot="1" noChangeAspect="1" noMove="1" noResize="1" noEditPoints="1" noAdjustHandles="1" noChangeArrowheads="1" noChangeShapeType="1" noTextEdit="1"/>
              </p:cNvSpPr>
              <p:nvPr>
                <p:ph type="title"/>
              </p:nvPr>
            </p:nvSpPr>
            <p:spPr>
              <a:xfrm>
                <a:off x="685800" y="381000"/>
                <a:ext cx="7772400" cy="838200"/>
              </a:xfr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304800" y="2286000"/>
                <a:ext cx="8382000" cy="34290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with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baseline="-25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304800" y="2286000"/>
                <a:ext cx="8382000" cy="3429000"/>
              </a:xfrm>
              <a:blipFill>
                <a:blip r:embed="rId3"/>
                <a:stretch>
                  <a:fillRect l="-758" t="-2952"/>
                </a:stretch>
              </a:blipFill>
            </p:spPr>
            <p:txBody>
              <a:bodyPr/>
              <a:lstStyle/>
              <a:p>
                <a:r>
                  <a:rPr 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705556" y="1524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Point multiplication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in E</a:t>
            </a:r>
            <a:r>
              <a:rPr lang="en-US" altLang="zh-TW" sz="3600" baseline="-25000" dirty="0">
                <a:solidFill>
                  <a:schemeClr val="tx1"/>
                </a:solidFill>
                <a:latin typeface="Calibri" panose="020F0502020204030204" pitchFamily="34" charset="0"/>
                <a:ea typeface="PMingLiU" pitchFamily="18" charset="-120"/>
                <a:cs typeface="Calibri" panose="020F0502020204030204" pitchFamily="34" charset="0"/>
              </a:rPr>
              <a:t>R</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(a, b)</a:t>
            </a:r>
            <a:endParaRPr lang="en-US" altLang="zh-TW" sz="4000" dirty="0">
              <a:latin typeface="Calibri" panose="020F0502020204030204" pitchFamily="34" charset="0"/>
              <a:ea typeface="PMingLiU" pitchFamily="18" charset="-120"/>
              <a:cs typeface="Calibri" panose="020F0502020204030204" pitchFamily="34" charset="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838200" y="2286000"/>
                <a:ext cx="7391400" cy="33528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=(2,3) </m:t>
                    </m:r>
                  </m:oMath>
                </a14:m>
                <a:r>
                  <a:rPr lang="en-US" altLang="zh-TW" sz="2000" dirty="0">
                    <a:latin typeface="Calibri" panose="020F0502020204030204" pitchFamily="34" charset="0"/>
                    <a:ea typeface="PMingLiU" pitchFamily="18" charset="-120"/>
                    <a:cs typeface="Calibri" panose="020F0502020204030204" pitchFamily="34" charset="0"/>
                  </a:rPr>
                  <a:t>on E</a:t>
                </a:r>
                <a14:m>
                  <m:oMath xmlns:m="http://schemas.openxmlformats.org/officeDocument/2006/math">
                    <m:r>
                      <a:rPr lang="en-US" altLang="zh-TW" sz="2000" i="1" baseline="-25000" dirty="0" smtClean="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(0,1) </m:t>
                    </m:r>
                  </m:oMath>
                </a14:m>
                <a:r>
                  <a:rPr lang="en-US" altLang="zh-TW" sz="2000" dirty="0">
                    <a:latin typeface="Calibri" panose="020F0502020204030204" pitchFamily="34" charset="0"/>
                    <a:ea typeface="PMingLiU" pitchFamily="18" charset="-120"/>
                    <a:cs typeface="Calibri" panose="020F0502020204030204" pitchFamily="34" charset="0"/>
                  </a:rPr>
                  <a:t>is 6.  </a:t>
                </a:r>
              </a:p>
              <a:p>
                <a:pPr marL="1009650" lvl="1" indent="-609600"/>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=(0,1), 4</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(0,−1), 6</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838200" y="2286000"/>
                <a:ext cx="7391400" cy="3352800"/>
              </a:xfrm>
              <a:blipFill>
                <a:blip r:embed="rId2"/>
                <a:stretch>
                  <a:fillRect l="-1031" t="-3019" r="-1203"/>
                </a:stretch>
              </a:blipFill>
            </p:spPr>
            <p:txBody>
              <a:bodyPr/>
              <a:lstStyle/>
              <a:p>
                <a:r>
                  <a:rPr 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304800"/>
            <a:ext cx="8382000" cy="7620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Example of Addition and Element Order</a:t>
            </a:r>
            <a:endParaRPr lang="en-US" altLang="zh-TW" sz="4000" dirty="0">
              <a:latin typeface="Calibri" panose="020F0502020204030204" pitchFamily="34" charset="0"/>
              <a:ea typeface="PMingLiU" pitchFamily="18" charset="-120"/>
              <a:cs typeface="Calibri" panose="020F0502020204030204" pitchFamily="34" charset="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457200" y="2209800"/>
                <a:ext cx="8229600" cy="2819400"/>
              </a:xfrm>
            </p:spPr>
            <p:txBody>
              <a:bodyPr/>
              <a:lstStyle/>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rPr>
                      <m:t>𝐸</m:t>
                    </m:r>
                    <m:r>
                      <a:rPr lang="en-US" altLang="zh-TW" sz="2000" i="1" dirty="0" smtClean="0">
                        <a:latin typeface="Cambria Math" panose="02040503050406030204" pitchFamily="18" charset="0"/>
                        <a:ea typeface="PMingLiU" pitchFamily="18" charset="-120"/>
                      </a:rPr>
                      <m:t>(−36,0): </m:t>
                    </m:r>
                    <m:r>
                      <a:rPr lang="en-US" altLang="zh-TW" sz="2000" i="1" dirty="0" smtClean="0">
                        <a:latin typeface="Cambria Math" panose="02040503050406030204" pitchFamily="18" charset="0"/>
                        <a:ea typeface="PMingLiU" pitchFamily="18" charset="-120"/>
                      </a:rPr>
                      <m:t>𝑦</m:t>
                    </m:r>
                    <m:r>
                      <a:rPr lang="en-US" altLang="zh-TW" sz="2000" i="1" baseline="30000" dirty="0">
                        <a:latin typeface="Cambria Math" panose="02040503050406030204" pitchFamily="18" charset="0"/>
                        <a:ea typeface="PMingLiU" pitchFamily="18" charset="-120"/>
                      </a:rPr>
                      <m:t>2</m:t>
                    </m:r>
                    <m:r>
                      <a:rPr lang="en-US" altLang="zh-TW" sz="2000" i="1" dirty="0">
                        <a:latin typeface="Cambria Math" panose="02040503050406030204" pitchFamily="18" charset="0"/>
                        <a:ea typeface="PMingLiU" pitchFamily="18" charset="-120"/>
                      </a:rPr>
                      <m:t>=</m:t>
                    </m:r>
                    <m:r>
                      <a:rPr lang="en-US" altLang="zh-TW" sz="2000" i="1" dirty="0">
                        <a:latin typeface="Cambria Math" panose="02040503050406030204" pitchFamily="18" charset="0"/>
                        <a:ea typeface="PMingLiU" pitchFamily="18" charset="-120"/>
                      </a:rPr>
                      <m:t>𝑥</m:t>
                    </m:r>
                    <m:r>
                      <a:rPr lang="en-US" altLang="zh-TW" sz="2000" i="1" baseline="30000" dirty="0">
                        <a:latin typeface="Cambria Math" panose="02040503050406030204" pitchFamily="18" charset="0"/>
                        <a:ea typeface="PMingLiU" pitchFamily="18" charset="-120"/>
                      </a:rPr>
                      <m:t>3</m:t>
                    </m:r>
                    <m:r>
                      <a:rPr lang="en-US" altLang="zh-TW" sz="2000" i="1" dirty="0">
                        <a:latin typeface="Cambria Math" panose="02040503050406030204" pitchFamily="18" charset="0"/>
                        <a:ea typeface="PMingLiU" pitchFamily="18" charset="-120"/>
                      </a:rPr>
                      <m:t>−36</m:t>
                    </m:r>
                    <m:r>
                      <a:rPr lang="en-US" altLang="zh-TW" sz="2000" i="1" dirty="0">
                        <a:latin typeface="Cambria Math" panose="02040503050406030204" pitchFamily="18" charset="0"/>
                        <a:ea typeface="PMingLiU" pitchFamily="18" charset="-120"/>
                      </a:rPr>
                      <m:t>𝑥</m:t>
                    </m:r>
                    <m:r>
                      <a:rPr lang="en-US" altLang="zh-TW" sz="2000" i="1" dirty="0">
                        <a:latin typeface="Cambria Math" panose="02040503050406030204" pitchFamily="18" charset="0"/>
                        <a:ea typeface="PMingLiU" pitchFamily="18" charset="-120"/>
                      </a:rPr>
                      <m:t>.  </m:t>
                    </m:r>
                    <m:r>
                      <a:rPr lang="en-US" altLang="zh-TW" sz="2000" i="1" dirty="0">
                        <a:latin typeface="Cambria Math" panose="02040503050406030204" pitchFamily="18" charset="0"/>
                        <a:ea typeface="PMingLiU" pitchFamily="18" charset="-120"/>
                      </a:rPr>
                      <m:t>𝑃</m:t>
                    </m:r>
                    <m:r>
                      <a:rPr lang="en-US" altLang="zh-TW" sz="2000" i="1" dirty="0">
                        <a:latin typeface="Cambria Math" panose="02040503050406030204" pitchFamily="18" charset="0"/>
                        <a:ea typeface="PMingLiU" pitchFamily="18" charset="-120"/>
                      </a:rPr>
                      <m:t>=(−3, 9), </m:t>
                    </m:r>
                    <m:r>
                      <a:rPr lang="en-US" altLang="zh-TW" sz="2000" i="1" dirty="0">
                        <a:latin typeface="Cambria Math" panose="02040503050406030204" pitchFamily="18" charset="0"/>
                        <a:ea typeface="PMingLiU" pitchFamily="18" charset="-120"/>
                      </a:rPr>
                      <m:t>𝑄</m:t>
                    </m:r>
                    <m:r>
                      <a:rPr lang="en-US" altLang="zh-TW" sz="2000" i="1" dirty="0">
                        <a:latin typeface="Cambria Math" panose="02040503050406030204" pitchFamily="18" charset="0"/>
                        <a:ea typeface="PMingLiU" pitchFamily="18" charset="-120"/>
                      </a:rPr>
                      <m:t>=(−2,8)</m:t>
                    </m:r>
                  </m:oMath>
                </a14:m>
                <a:r>
                  <a:rPr lang="en-US" altLang="zh-TW" sz="2000" dirty="0">
                    <a:ea typeface="PMingLiU" pitchFamily="18" charset="-120"/>
                  </a:rPr>
                  <a:t>.</a:t>
                </a:r>
              </a:p>
              <a:p>
                <a:pPr>
                  <a:spcBef>
                    <a:spcPts val="200"/>
                  </a:spcBef>
                </a:pPr>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 + </m:t>
                    </m:r>
                    <m:r>
                      <a:rPr lang="en-US" sz="2000" i="1" dirty="0" smtClean="0">
                        <a:latin typeface="Cambria Math" panose="02040503050406030204" pitchFamily="18" charset="0"/>
                      </a:rPr>
                      <m:t>𝑄</m:t>
                    </m:r>
                    <m:r>
                      <a:rPr lang="en-US" sz="2000" i="1" dirty="0" smtClean="0">
                        <a:latin typeface="Cambria Math" panose="02040503050406030204" pitchFamily="18" charset="0"/>
                      </a:rPr>
                      <m:t> = (</m:t>
                    </m:r>
                    <m:r>
                      <a:rPr lang="en-US" sz="2000" i="1" dirty="0" smtClean="0">
                        <a:latin typeface="Cambria Math" panose="02040503050406030204" pitchFamily="18" charset="0"/>
                      </a:rPr>
                      <m:t>2</m:t>
                    </m:r>
                    <m:r>
                      <a:rPr lang="en-US" sz="2000" i="1" dirty="0" smtClean="0">
                        <a:latin typeface="Cambria Math" panose="02040503050406030204" pitchFamily="18" charset="0"/>
                      </a:rPr>
                      <m:t>−</m:t>
                    </m:r>
                    <m:r>
                      <a:rPr lang="en-US" sz="2000" i="1" dirty="0">
                        <a:latin typeface="Cambria Math" panose="02040503050406030204" pitchFamily="18" charset="0"/>
                      </a:rPr>
                      <m:t>𝑥</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𝑥</m:t>
                    </m:r>
                    <m:r>
                      <a:rPr lang="en-US" sz="2000" i="1" baseline="-25000" dirty="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sym typeface="Symbol" pitchFamily="18" charset="2"/>
                      </a:rPr>
                      <m:t></m:t>
                    </m:r>
                    <m:r>
                      <a:rPr lang="en-US" sz="2000" i="1" dirty="0">
                        <a:latin typeface="Cambria Math" panose="02040503050406030204" pitchFamily="18" charset="0"/>
                        <a:sym typeface="Symbol" pitchFamily="18" charset="2"/>
                      </a:rPr>
                      <m:t>(</m:t>
                    </m:r>
                    <m:r>
                      <a:rPr lang="en-US" sz="2000" i="1" dirty="0">
                        <a:latin typeface="Cambria Math" panose="02040503050406030204" pitchFamily="18" charset="0"/>
                      </a:rPr>
                      <m:t>𝑥</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𝑥</m:t>
                    </m:r>
                    <m:r>
                      <a:rPr lang="en-US" sz="2000" i="1" baseline="-25000" dirty="0">
                        <a:latin typeface="Cambria Math" panose="02040503050406030204" pitchFamily="18" charset="0"/>
                      </a:rPr>
                      <m:t>3</m:t>
                    </m:r>
                    <m:r>
                      <a:rPr lang="en-US" sz="2000" i="1" dirty="0">
                        <a:latin typeface="Cambria Math" panose="02040503050406030204" pitchFamily="18" charset="0"/>
                      </a:rPr>
                      <m:t>)−</m:t>
                    </m:r>
                    <m:r>
                      <a:rPr lang="en-US" sz="2000" i="1" dirty="0">
                        <a:latin typeface="Cambria Math" panose="02040503050406030204" pitchFamily="18" charset="0"/>
                      </a:rPr>
                      <m:t>𝑦</m:t>
                    </m:r>
                    <m:r>
                      <a:rPr lang="en-US" sz="2000" i="1" baseline="-25000" dirty="0">
                        <a:latin typeface="Cambria Math" panose="02040503050406030204" pitchFamily="18" charset="0"/>
                      </a:rPr>
                      <m:t>1</m:t>
                    </m:r>
                    <m:r>
                      <a:rPr lang="en-US" sz="2000" i="1" dirty="0">
                        <a:latin typeface="Cambria Math" panose="02040503050406030204" pitchFamily="18" charset="0"/>
                      </a:rPr>
                      <m:t>)</m:t>
                    </m:r>
                  </m:oMath>
                </a14:m>
                <a:endParaRPr lang="en-US" sz="2000" dirty="0"/>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rPr>
                      <m:t>𝑃</m:t>
                    </m:r>
                    <m:r>
                      <a:rPr lang="en-US" altLang="zh-TW" sz="2000" i="1" dirty="0" smtClean="0">
                        <a:latin typeface="Cambria Math" panose="02040503050406030204" pitchFamily="18" charset="0"/>
                        <a:ea typeface="PMingLiU" pitchFamily="18" charset="-120"/>
                      </a:rPr>
                      <m:t>+</m:t>
                    </m:r>
                    <m:r>
                      <a:rPr lang="en-US" altLang="zh-TW" sz="2000" i="1" dirty="0" smtClean="0">
                        <a:latin typeface="Cambria Math" panose="02040503050406030204" pitchFamily="18" charset="0"/>
                        <a:ea typeface="PMingLiU" pitchFamily="18" charset="-120"/>
                      </a:rPr>
                      <m:t>𝑄</m:t>
                    </m:r>
                    <m:r>
                      <a:rPr lang="en-US" altLang="zh-TW" sz="2000" i="1" dirty="0" smtClean="0">
                        <a:latin typeface="Cambria Math" panose="02040503050406030204" pitchFamily="18" charset="0"/>
                        <a:ea typeface="PMingLiU" pitchFamily="18" charset="-120"/>
                      </a:rPr>
                      <m:t>= (</m:t>
                    </m:r>
                    <m:r>
                      <a:rPr lang="en-US" altLang="zh-TW" sz="2000" i="1" dirty="0" smtClean="0">
                        <a:latin typeface="Cambria Math" panose="02040503050406030204" pitchFamily="18" charset="0"/>
                        <a:ea typeface="PMingLiU" pitchFamily="18" charset="-120"/>
                      </a:rPr>
                      <m:t>𝑥</m:t>
                    </m:r>
                    <m:r>
                      <a:rPr lang="en-US" altLang="zh-TW" sz="2000" i="1" baseline="-25000" dirty="0">
                        <a:latin typeface="Cambria Math" panose="02040503050406030204" pitchFamily="18" charset="0"/>
                        <a:ea typeface="PMingLiU" pitchFamily="18" charset="-120"/>
                      </a:rPr>
                      <m:t>3</m:t>
                    </m:r>
                    <m:r>
                      <a:rPr lang="en-US" altLang="zh-TW" sz="2000" i="1" dirty="0">
                        <a:latin typeface="Cambria Math" panose="02040503050406030204" pitchFamily="18" charset="0"/>
                        <a:ea typeface="PMingLiU" pitchFamily="18" charset="-120"/>
                      </a:rPr>
                      <m:t>,</m:t>
                    </m:r>
                    <m:r>
                      <a:rPr lang="en-US" altLang="zh-TW" sz="2000" i="1" dirty="0">
                        <a:latin typeface="Cambria Math" panose="02040503050406030204" pitchFamily="18" charset="0"/>
                        <a:ea typeface="PMingLiU" pitchFamily="18" charset="-120"/>
                      </a:rPr>
                      <m:t>𝑦</m:t>
                    </m:r>
                    <m:r>
                      <a:rPr lang="en-US" altLang="zh-TW" sz="2000" i="1" baseline="-25000" dirty="0">
                        <a:latin typeface="Cambria Math" panose="02040503050406030204" pitchFamily="18" charset="0"/>
                        <a:ea typeface="PMingLiU" pitchFamily="18" charset="-120"/>
                      </a:rPr>
                      <m:t>3</m:t>
                    </m:r>
                    <m:r>
                      <a:rPr lang="en-US" altLang="zh-TW" sz="2000" i="1" dirty="0">
                        <a:latin typeface="Cambria Math" panose="02040503050406030204" pitchFamily="18" charset="0"/>
                        <a:ea typeface="PMingLiU" pitchFamily="18" charset="-120"/>
                      </a:rPr>
                      <m:t>)=(6,0)</m:t>
                    </m:r>
                  </m:oMath>
                </a14:m>
                <a:endParaRPr lang="en-US" altLang="zh-TW" sz="2000" dirty="0">
                  <a:ea typeface="PMingLiU" pitchFamily="18" charset="-120"/>
                </a:endParaRPr>
              </a:p>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rPr>
                      <m:t>2</m:t>
                    </m:r>
                    <m:r>
                      <a:rPr lang="en-US" altLang="zh-TW" sz="2000" i="1" dirty="0" smtClean="0">
                        <a:latin typeface="Cambria Math" panose="02040503050406030204" pitchFamily="18" charset="0"/>
                        <a:ea typeface="PMingLiU" pitchFamily="18" charset="-120"/>
                      </a:rPr>
                      <m:t>𝑃</m:t>
                    </m:r>
                    <m:r>
                      <a:rPr lang="en-US" altLang="zh-TW" sz="2000" i="1" dirty="0">
                        <a:latin typeface="Cambria Math" panose="02040503050406030204" pitchFamily="18" charset="0"/>
                        <a:ea typeface="PMingLiU" pitchFamily="18" charset="-120"/>
                      </a:rPr>
                      <m:t>=(25/4,−35/8)</m:t>
                    </m:r>
                  </m:oMath>
                </a14:m>
                <a:endParaRPr lang="en-US" altLang="zh-TW" sz="2000" dirty="0">
                  <a:ea typeface="PMingLiU" pitchFamily="18" charset="-120"/>
                </a:endParaRPr>
              </a:p>
              <a:p>
                <a:pPr>
                  <a:spcBef>
                    <a:spcPts val="200"/>
                  </a:spcBef>
                </a:pPr>
                <a:r>
                  <a:rPr lang="en-US" altLang="zh-TW" sz="20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457200" y="2209800"/>
                <a:ext cx="8229600" cy="2819400"/>
              </a:xfrm>
              <a:blipFill>
                <a:blip r:embed="rId2"/>
                <a:stretch>
                  <a:fillRect l="-617" t="-1351" b="-901"/>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Proof of group laws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14350" y="2133600"/>
                <a:ext cx="8115300" cy="33909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𝑂</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proof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14350" y="2133600"/>
                <a:ext cx="8115300" cy="3390900"/>
              </a:xfrm>
              <a:blipFill>
                <a:blip r:embed="rId3"/>
                <a:stretch>
                  <a:fillRect l="-781" t="-2247" r="-781"/>
                </a:stretch>
              </a:blipFill>
            </p:spPr>
            <p:txBody>
              <a:bodyPr/>
              <a:lstStyle/>
              <a:p>
                <a:r>
                  <a:rPr 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latin typeface="Calibri" panose="020F0502020204030204" pitchFamily="34" charset="0"/>
                <a:cs typeface="Calibri" panose="020F0502020204030204" pitchFamily="34" charset="0"/>
              </a:rPr>
              <a:t>Associativity</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95300" y="1600200"/>
                <a:ext cx="8153400" cy="4495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oMath>
                </a14:m>
                <a:r>
                  <a:rPr lang="en-US" sz="1800" dirty="0">
                    <a:latin typeface="Calibri" panose="020F0502020204030204" pitchFamily="34" charset="0"/>
                    <a:cs typeface="Calibri" panose="020F0502020204030204" pitchFamily="34" charset="0"/>
                  </a:rPr>
                  <a:t>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be points on an elliptic curve E.  We want to prove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form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oMath>
                </a14:m>
                <a:r>
                  <a:rPr lang="en-US" sz="1800" dirty="0">
                    <a:latin typeface="Calibri" panose="020F0502020204030204" pitchFamily="34" charset="0"/>
                    <a:cs typeface="Calibri" panose="020F0502020204030204" pitchFamily="34" charset="0"/>
                  </a:rPr>
                  <a:t> and find the intersection point, between P*Q  and E and the vertical line through P*Q; this latter operation is the same as finding the intersection of P*Q, O (the point at infinity) and E.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find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vertical line, the other intersection point with E is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A similar calculation applies to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it suffices to show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𝑂</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𝑃</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𝑄</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Thus, the intersection of the two lines lies on E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95300" y="1600200"/>
                <a:ext cx="8153400" cy="4495800"/>
              </a:xfrm>
              <a:blipFill>
                <a:blip r:embed="rId3"/>
                <a:stretch>
                  <a:fillRect l="-466" t="-1408" r="-776" b="-282"/>
                </a:stretch>
              </a:blipFill>
            </p:spPr>
            <p:txBody>
              <a:bodyPr/>
              <a:lstStyle/>
              <a:p>
                <a:r>
                  <a:rPr 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534400" cy="3581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𝑐</m:t>
                    </m:r>
                  </m:oMath>
                </a14:m>
                <a:r>
                  <a:rPr lang="en-US" sz="2000" dirty="0">
                    <a:latin typeface="Calibri" panose="020F0502020204030204" pitchFamily="34" charset="0"/>
                    <a:cs typeface="Calibri" panose="020F0502020204030204" pitchFamily="34" charset="0"/>
                  </a:rPr>
                  <a:t>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m:rPr>
                        <m:sty m:val="p"/>
                      </m:rPr>
                      <a:rPr lang="en-US" sz="2000" i="1" dirty="0">
                        <a:latin typeface="Cambria Math" panose="02040503050406030204" pitchFamily="18" charset="0"/>
                        <a:cs typeface="Calibri" panose="020F0502020204030204" pitchFamily="34" charset="0"/>
                      </a:rPr>
                      <m:t>Pr</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such that all rational points on E are of the form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𝑎</m:t>
                    </m:r>
                    <m:r>
                      <a:rPr lang="en-US" sz="2000" i="1" baseline="-25000" dirty="0" err="1">
                        <a:latin typeface="Cambria Math" panose="02040503050406030204" pitchFamily="18" charset="0"/>
                        <a:cs typeface="Calibri" panose="020F0502020204030204" pitchFamily="34" charset="0"/>
                      </a:rPr>
                      <m:t>𝑟</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≦10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=12</m:t>
                    </m:r>
                  </m:oMath>
                </a14:m>
                <a:r>
                  <a:rPr lang="en-US" sz="2000" dirty="0">
                    <a:latin typeface="Calibri" panose="020F0502020204030204" pitchFamily="34" charset="0"/>
                    <a:cs typeface="Calibri" panose="020F0502020204030204" pitchFamily="34" charset="0"/>
                  </a:rPr>
                  <a:t>.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534400" cy="3581400"/>
              </a:xfrm>
              <a:blipFill>
                <a:blip r:embed="rId3"/>
                <a:stretch>
                  <a:fillRect l="-744" t="-2120" r="-595"/>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5240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latin typeface="Calibri" panose="020F0502020204030204" pitchFamily="34" charset="0"/>
                <a:cs typeface="Calibri" panose="020F0502020204030204" pitchFamily="34" charset="0"/>
              </a:rPr>
              <a:t>Fermat’s</a:t>
            </a:r>
            <a:r>
              <a:rPr lang="en-US" sz="3600" dirty="0"/>
              <a:t> Last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𝑦</m:t>
                        </m:r>
                      </m:e>
                      <m:sup>
                        <m:r>
                          <a:rPr lang="en-US" sz="2000" b="0" i="1" dirty="0" smtClean="0">
                            <a:latin typeface="Cambria Math" panose="02040503050406030204" pitchFamily="18" charset="0"/>
                            <a:cs typeface="Calibri" panose="020F0502020204030204" pitchFamily="34" charset="0"/>
                          </a:rPr>
                          <m:t>𝑛</m:t>
                        </m:r>
                      </m:sup>
                    </m:sSup>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𝑧</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𝐴</m:t>
                    </m:r>
                    <m:r>
                      <a:rPr lang="en-US" sz="2000" i="1" baseline="30000" dirty="0" err="1">
                        <a:latin typeface="Cambria Math" panose="02040503050406030204" pitchFamily="18" charset="0"/>
                        <a:cs typeface="Calibri" panose="020F0502020204030204" pitchFamily="34" charset="0"/>
                      </a:rPr>
                      <m:t>𝑝</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𝐵</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𝐴𝑝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oMath>
                </a14:m>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baseline="-25000"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458200" cy="3429000"/>
              </a:xfrm>
              <a:blipFill>
                <a:blip r:embed="rId3"/>
                <a:stretch>
                  <a:fillRect l="-750" t="-2214"/>
                </a:stretch>
              </a:blipFill>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381000"/>
            <a:ext cx="8534400" cy="914400"/>
          </a:xfrm>
        </p:spPr>
        <p:txBody>
          <a:bodyPr/>
          <a:lstStyle/>
          <a:p>
            <a:r>
              <a:rPr lang="en-US" sz="3600" dirty="0">
                <a:latin typeface="Calibri" panose="020F0502020204030204" pitchFamily="34" charset="0"/>
                <a:cs typeface="Calibri" panose="020F0502020204030204" pitchFamily="34" charset="0"/>
              </a:rPr>
              <a:t>Why elliptic curves might be valuable in crypto</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+17</m:t>
                    </m:r>
                  </m:oMath>
                </a14:m>
                <a:r>
                  <a:rPr lang="en-US" sz="2000" dirty="0">
                    <a:latin typeface="Calibri" panose="020F0502020204030204" pitchFamily="34" charset="0"/>
                    <a:cs typeface="Calibri" panose="020F0502020204030204" pitchFamily="34" charset="0"/>
                  </a:rPr>
                  <a:t>.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𝐷</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a rational point on E.  Define </a:t>
                </a:r>
                <a14:m>
                  <m:oMath xmlns:m="http://schemas.openxmlformats.org/officeDocument/2006/math">
                    <m:r>
                      <a:rPr lang="en-US" sz="2000" i="1" dirty="0" smtClean="0">
                        <a:latin typeface="Cambria Math" panose="02040503050406030204" pitchFamily="18" charset="0"/>
                        <a:cs typeface="Calibri" panose="020F0502020204030204" pitchFamily="34" charset="0"/>
                      </a:rPr>
                      <m:t>h𝑡</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m:rPr>
                        <m:sty m:val="p"/>
                      </m:rPr>
                      <a:rPr lang="en-US" sz="2000" i="1" dirty="0">
                        <a:latin typeface="Cambria Math" panose="02040503050406030204" pitchFamily="18" charset="0"/>
                        <a:cs typeface="Calibri" panose="020F0502020204030204" pitchFamily="34" charset="0"/>
                      </a:rPr>
                      <m:t>max</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𝐵𝑛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8153400" cy="1143000"/>
              </a:xfrm>
              <a:blipFill>
                <a:blip r:embed="rId3"/>
                <a:stretch>
                  <a:fillRect l="-778" t="-6593"/>
                </a:stretch>
              </a:blipFill>
            </p:spPr>
            <p:txBody>
              <a:bodyPr/>
              <a:lstStyle/>
              <a:p>
                <a:r>
                  <a:rPr lang="en-US">
                    <a:noFill/>
                  </a:rPr>
                  <a:t> </a:t>
                </a:r>
              </a:p>
            </p:txBody>
          </p:sp>
        </mc:Fallback>
      </mc:AlternateContent>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381000"/>
            <a:ext cx="7772400" cy="762000"/>
          </a:xfrm>
        </p:spPr>
        <p:txBody>
          <a:bodyPr/>
          <a:lstStyle/>
          <a:p>
            <a:r>
              <a:rPr lang="en-US" sz="3600" dirty="0">
                <a:latin typeface="Calibri" panose="020F0502020204030204" pitchFamily="34" charset="0"/>
                <a:cs typeface="Calibri" panose="020F0502020204030204" pitchFamily="34" charset="0"/>
              </a:rPr>
              <a:t>Points on elliptic curves over </a:t>
            </a:r>
            <a:r>
              <a:rPr lang="en-US" sz="3600" dirty="0" err="1">
                <a:latin typeface="Calibri" panose="020F0502020204030204" pitchFamily="34" charset="0"/>
                <a:cs typeface="Calibri" panose="020F0502020204030204" pitchFamily="34" charset="0"/>
              </a:rPr>
              <a:t>F</a:t>
            </a:r>
            <a:r>
              <a:rPr lang="en-US" sz="3600" baseline="-25000" dirty="0" err="1">
                <a:latin typeface="Calibri" panose="020F0502020204030204" pitchFamily="34" charset="0"/>
                <a:cs typeface="Calibri" panose="020F0502020204030204" pitchFamily="34" charset="0"/>
              </a:rPr>
              <a:t>q</a:t>
            </a:r>
            <a:endParaRPr lang="en-US" sz="3600" baseline="-25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6501" name="Rectangle 3"/>
              <p:cNvSpPr>
                <a:spLocks noGrp="1" noChangeArrowheads="1"/>
              </p:cNvSpPr>
              <p:nvPr>
                <p:ph type="body" idx="1"/>
              </p:nvPr>
            </p:nvSpPr>
            <p:spPr>
              <a:xfrm>
                <a:off x="304800" y="1828800"/>
                <a:ext cx="8382000" cy="48006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is the number of solutions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m:t>
                    </m:r>
                    <m:r>
                      <a:rPr lang="en-US" sz="2000" i="1" baseline="-25000"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+1)|</m:t>
                    </m:r>
                    <m:r>
                      <a:rPr lang="en-US" sz="2000" i="1" dirty="0" smtClean="0">
                        <a:latin typeface="Cambria Math" panose="02040503050406030204" pitchFamily="18" charset="0"/>
                        <a:cs typeface="Calibri" panose="020F0502020204030204" pitchFamily="34" charset="0"/>
                        <a:sym typeface="Symbol" pitchFamily="18" charset="2"/>
                      </a:rPr>
                      <m:t>2</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+1)−</m:t>
                    </m:r>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 0,</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2</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3</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 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4</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err="1">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m:t>
                    </m:r>
                    <m:r>
                      <a:rPr lang="en-US" sz="2000" i="1" baseline="-25000" dirty="0" err="1">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𝑍𝑝</m:t>
                    </m:r>
                    <m:r>
                      <a:rPr lang="en-US" sz="2000" i="1" baseline="30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𝑍𝑞</m:t>
                    </m:r>
                    <m:r>
                      <a:rPr lang="en-US" sz="2000" i="1" baseline="30000" dirty="0" err="1">
                        <a:latin typeface="Cambria Math" panose="02040503050406030204" pitchFamily="18" charset="0"/>
                        <a:cs typeface="Calibri" panose="020F0502020204030204" pitchFamily="34" charset="0"/>
                        <a:sym typeface="Symbol" pitchFamily="18" charset="2"/>
                      </a:rPr>
                      <m:t>𝑏</m:t>
                    </m:r>
                    <m:r>
                      <a:rPr lang="en-US" sz="2000" i="1" baseline="30000"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71</m:t>
                    </m:r>
                    <m:r>
                      <a:rPr lang="en-US" sz="2000" i="1" dirty="0">
                        <a:latin typeface="Cambria Math" panose="02040503050406030204" pitchFamily="18" charset="0"/>
                        <a:cs typeface="Calibri" panose="020F0502020204030204" pitchFamily="34" charset="0"/>
                        <a:sym typeface="Symbol" pitchFamily="18" charset="2"/>
                      </a:rPr>
                      <m:t>(−1,0)</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 72</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is of type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(2,4,9).</m:t>
                    </m:r>
                  </m:oMath>
                </a14:m>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106501" name="Rectangle 3"/>
              <p:cNvSpPr>
                <a:spLocks noGrp="1" noRot="1" noChangeAspect="1" noMove="1" noResize="1" noEditPoints="1" noAdjustHandles="1" noChangeArrowheads="1" noChangeShapeType="1" noTextEdit="1"/>
              </p:cNvSpPr>
              <p:nvPr>
                <p:ph type="body" idx="1"/>
              </p:nvPr>
            </p:nvSpPr>
            <p:spPr>
              <a:xfrm>
                <a:off x="304800" y="1828800"/>
                <a:ext cx="8382000" cy="4800600"/>
              </a:xfrm>
              <a:blipFill>
                <a:blip r:embed="rId2"/>
                <a:stretch>
                  <a:fillRect l="-758" t="-792" r="-1364"/>
                </a:stretch>
              </a:blipFill>
            </p:spPr>
            <p:txBody>
              <a:bodyPr/>
              <a:lstStyle/>
              <a:p>
                <a:r>
                  <a:rPr 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304800"/>
            <a:ext cx="7772400" cy="609600"/>
          </a:xfrm>
        </p:spPr>
        <p:txBody>
          <a:bodyPr/>
          <a:lstStyle/>
          <a:p>
            <a:r>
              <a:rPr lang="en-US" sz="3600" dirty="0">
                <a:latin typeface="Calibri" panose="020F0502020204030204" pitchFamily="34" charset="0"/>
                <a:cs typeface="Calibri" panose="020F0502020204030204" pitchFamily="34" charset="0"/>
              </a:rPr>
              <a:t>E</a:t>
            </a:r>
            <a:r>
              <a:rPr lang="en-US" sz="3600" baseline="-25000" dirty="0">
                <a:latin typeface="Calibri" panose="020F0502020204030204" pitchFamily="34" charset="0"/>
                <a:cs typeface="Calibri" panose="020F0502020204030204" pitchFamily="34" charset="0"/>
              </a:rPr>
              <a:t>71</a:t>
            </a:r>
            <a:r>
              <a:rPr lang="en-US" sz="3600" dirty="0">
                <a:latin typeface="Calibri" panose="020F0502020204030204" pitchFamily="34" charset="0"/>
                <a:cs typeface="Calibri" panose="020F0502020204030204" pitchFamily="34" charset="0"/>
              </a:rPr>
              <a:t>(-1, 0) – Spot the Group</a:t>
            </a:r>
          </a:p>
        </p:txBody>
      </p:sp>
      <p:sp>
        <p:nvSpPr>
          <p:cNvPr id="84997" name="Rectangle 3"/>
          <p:cNvSpPr>
            <a:spLocks noGrp="1" noChangeArrowheads="1"/>
          </p:cNvSpPr>
          <p:nvPr>
            <p:ph type="body" idx="1"/>
          </p:nvPr>
        </p:nvSpPr>
        <p:spPr>
          <a:xfrm>
            <a:off x="228600" y="1524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mc:AlternateContent xmlns:mc="http://schemas.openxmlformats.org/markup-compatibility/2006" xmlns:a14="http://schemas.microsoft.com/office/drawing/2010/main">
        <mc:Choice Requires="a14">
          <p:sp>
            <p:nvSpPr>
              <p:cNvPr id="104452" name="Rectangle 2"/>
              <p:cNvSpPr>
                <a:spLocks noGrp="1" noChangeArrowheads="1"/>
              </p:cNvSpPr>
              <p:nvPr>
                <p:ph type="title"/>
              </p:nvPr>
            </p:nvSpPr>
            <p:spPr>
              <a:xfrm>
                <a:off x="457200" y="228600"/>
                <a:ext cx="8153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Addition for points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P, Q in </a:t>
                </a:r>
                <a14:m>
                  <m:oMath xmlns:m="http://schemas.openxmlformats.org/officeDocument/2006/math">
                    <m:r>
                      <a:rPr lang="en-US" altLang="zh-TW" sz="3600" i="1" dirty="0" smtClean="0">
                        <a:solidFill>
                          <a:schemeClr val="tx1"/>
                        </a:solidFill>
                        <a:latin typeface="Cambria Math" panose="02040503050406030204" pitchFamily="18" charset="0"/>
                        <a:ea typeface="PMingLiU" pitchFamily="18" charset="-120"/>
                        <a:cs typeface="Calibri" panose="020F0502020204030204" pitchFamily="34" charset="0"/>
                      </a:rPr>
                      <m:t>𝐸</m:t>
                    </m:r>
                    <m:r>
                      <a:rPr lang="en-US" altLang="zh-TW" sz="3600" i="1" baseline="-25000" dirty="0">
                        <a:solidFill>
                          <a:schemeClr val="tx1"/>
                        </a:solidFill>
                        <a:latin typeface="Cambria Math" panose="02040503050406030204" pitchFamily="18" charset="0"/>
                        <a:ea typeface="PMingLiU" pitchFamily="18" charset="-120"/>
                        <a:cs typeface="Calibri" panose="020F0502020204030204" pitchFamily="34" charset="0"/>
                      </a:rPr>
                      <m:t>𝑝</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𝑎</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 </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𝑏</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m:t>
                    </m:r>
                  </m:oMath>
                </a14:m>
                <a:r>
                  <a:rPr lang="en-US" altLang="zh-TW" sz="4000" dirty="0">
                    <a:latin typeface="Calibri" panose="020F0502020204030204" pitchFamily="34" charset="0"/>
                    <a:ea typeface="PMingLiU" pitchFamily="18" charset="-120"/>
                    <a:cs typeface="Calibri" panose="020F0502020204030204" pitchFamily="34" charset="0"/>
                  </a:rPr>
                  <a:t>, </a:t>
                </a:r>
                <a14:m>
                  <m:oMath xmlns:m="http://schemas.openxmlformats.org/officeDocument/2006/math">
                    <m:r>
                      <a:rPr lang="en-US" altLang="zh-TW" sz="4000" b="0" i="1" dirty="0" smtClean="0">
                        <a:latin typeface="Cambria Math" panose="02040503050406030204" pitchFamily="18" charset="0"/>
                        <a:ea typeface="PMingLiU" pitchFamily="18" charset="-120"/>
                        <a:cs typeface="Calibri" panose="020F0502020204030204" pitchFamily="34" charset="0"/>
                      </a:rPr>
                      <m:t>𝑝</m:t>
                    </m:r>
                    <m:r>
                      <a:rPr lang="en-US" altLang="zh-TW" sz="4000" b="0" i="1" dirty="0" smtClean="0">
                        <a:latin typeface="Cambria Math" panose="02040503050406030204" pitchFamily="18" charset="0"/>
                        <a:ea typeface="Cambria Math" panose="02040503050406030204" pitchFamily="18" charset="0"/>
                        <a:cs typeface="Calibri" panose="020F0502020204030204" pitchFamily="34" charset="0"/>
                      </a:rPr>
                      <m:t>≠2</m:t>
                    </m:r>
                  </m:oMath>
                </a14:m>
                <a:endParaRPr lang="en-US" altLang="zh-TW" sz="4000" dirty="0">
                  <a:latin typeface="Calibri" panose="020F0502020204030204" pitchFamily="34" charset="0"/>
                  <a:ea typeface="PMingLiU" pitchFamily="18" charset="-120"/>
                  <a:cs typeface="Calibri" panose="020F0502020204030204" pitchFamily="34" charset="0"/>
                </a:endParaRPr>
              </a:p>
            </p:txBody>
          </p:sp>
        </mc:Choice>
        <mc:Fallback xmlns="">
          <p:sp>
            <p:nvSpPr>
              <p:cNvPr id="104452" name="Rectangle 2"/>
              <p:cNvSpPr>
                <a:spLocks noGrp="1" noRot="1" noChangeAspect="1" noMove="1" noResize="1" noEditPoints="1" noAdjustHandles="1" noChangeArrowheads="1" noChangeShapeType="1" noTextEdit="1"/>
              </p:cNvSpPr>
              <p:nvPr>
                <p:ph type="title"/>
              </p:nvPr>
            </p:nvSpPr>
            <p:spPr>
              <a:xfrm>
                <a:off x="457200" y="228600"/>
                <a:ext cx="8153400" cy="838200"/>
              </a:xfrm>
              <a:blipFill>
                <a:blip r:embed="rId2"/>
                <a:stretch>
                  <a:fillRect l="-2022" t="-4545" r="-622"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428978" y="1600200"/>
                <a:ext cx="8153400" cy="4572000"/>
              </a:xfrm>
            </p:spPr>
            <p:txBody>
              <a:bodyPr/>
              <a:lstStyle/>
              <a:p>
                <a:pPr>
                  <a:lnSpc>
                    <a:spcPct val="80000"/>
                  </a:lnSpc>
                  <a:spcBef>
                    <a:spcPts val="400"/>
                  </a:spcBef>
                </a:pPr>
                <a14:m>
                  <m:oMath xmlns:m="http://schemas.openxmlformats.org/officeDocument/2006/math">
                    <m:sSub>
                      <m:sSubPr>
                        <m:ctrlPr>
                          <a:rPr lang="en-US" altLang="zh-TW" sz="2000" i="1" smtClean="0">
                            <a:latin typeface="Cambria Math" panose="02040503050406030204" pitchFamily="18" charset="0"/>
                            <a:ea typeface="PMingLiU" pitchFamily="18" charset="-120"/>
                            <a:cs typeface="Calibri" panose="020F0502020204030204" pitchFamily="34" charset="0"/>
                          </a:rPr>
                        </m:ctrlPr>
                      </m:sSubPr>
                      <m:e>
                        <m:r>
                          <a:rPr lang="en-US" altLang="zh-TW" sz="2000" b="0" i="1" smtClean="0">
                            <a:latin typeface="Cambria Math" panose="02040503050406030204" pitchFamily="18" charset="0"/>
                            <a:ea typeface="PMingLiU" pitchFamily="18" charset="-120"/>
                            <a:cs typeface="Calibri" panose="020F0502020204030204" pitchFamily="34" charset="0"/>
                          </a:rPr>
                          <m:t>𝐸</m:t>
                        </m:r>
                      </m:e>
                      <m:sub>
                        <m:r>
                          <a:rPr lang="en-US" altLang="zh-TW" sz="2000" b="0" i="1" smtClean="0">
                            <a:latin typeface="Cambria Math" panose="02040503050406030204" pitchFamily="18" charset="0"/>
                            <a:ea typeface="PMingLiU" pitchFamily="18" charset="-120"/>
                            <a:cs typeface="Calibri" panose="020F0502020204030204" pitchFamily="34" charset="0"/>
                          </a:rPr>
                          <m:t>𝑝</m:t>
                        </m:r>
                      </m:sub>
                    </m:sSub>
                    <m:d>
                      <m:dPr>
                        <m:ctrlPr>
                          <a:rPr lang="en-US" altLang="zh-TW" sz="2000" b="0" i="1" smtClean="0">
                            <a:latin typeface="Cambria Math" panose="02040503050406030204" pitchFamily="18" charset="0"/>
                            <a:ea typeface="PMingLiU" pitchFamily="18" charset="-120"/>
                            <a:cs typeface="Calibri" panose="020F0502020204030204" pitchFamily="34" charset="0"/>
                          </a:rPr>
                        </m:ctrlPr>
                      </m:dPr>
                      <m:e>
                        <m:r>
                          <a:rPr lang="en-US" altLang="zh-TW" sz="2000" b="0" i="1" smtClean="0">
                            <a:latin typeface="Cambria Math" panose="02040503050406030204" pitchFamily="18" charset="0"/>
                            <a:ea typeface="PMingLiU" pitchFamily="18" charset="-120"/>
                            <a:cs typeface="Calibri" panose="020F0502020204030204" pitchFamily="34" charset="0"/>
                          </a:rPr>
                          <m:t>𝑎</m:t>
                        </m:r>
                        <m:r>
                          <a:rPr lang="en-US" altLang="zh-TW" sz="2000" b="0" i="1" smtClean="0">
                            <a:latin typeface="Cambria Math" panose="02040503050406030204" pitchFamily="18" charset="0"/>
                            <a:ea typeface="PMingLiU" pitchFamily="18" charset="-120"/>
                            <a:cs typeface="Calibri" panose="020F0502020204030204" pitchFamily="34" charset="0"/>
                          </a:rPr>
                          <m:t>,</m:t>
                        </m:r>
                        <m:r>
                          <a:rPr lang="en-US" altLang="zh-TW" sz="2000" b="0" i="1" smtClean="0">
                            <a:latin typeface="Cambria Math" panose="02040503050406030204" pitchFamily="18" charset="0"/>
                            <a:ea typeface="PMingLiU" pitchFamily="18" charset="-120"/>
                            <a:cs typeface="Calibri" panose="020F0502020204030204" pitchFamily="34" charset="0"/>
                          </a:rPr>
                          <m:t>𝑏</m:t>
                        </m:r>
                      </m:e>
                    </m:d>
                    <m:r>
                      <a:rPr lang="en-US" altLang="zh-TW" sz="2000" b="0" i="1" smtClean="0">
                        <a:latin typeface="Cambria Math" panose="02040503050406030204" pitchFamily="18" charset="0"/>
                        <a:ea typeface="PMingLiU" pitchFamily="18" charset="-120"/>
                        <a:cs typeface="Calibri" panose="020F0502020204030204" pitchFamily="34" charset="0"/>
                      </a:rPr>
                      <m:t>: </m:t>
                    </m:r>
                    <m:sSup>
                      <m:sSupPr>
                        <m:ctrlPr>
                          <a:rPr lang="en-US" altLang="zh-TW" sz="200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𝑦</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𝑥</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PMingLiU" pitchFamily="18" charset="-120"/>
                        <a:cs typeface="Calibri" panose="020F0502020204030204" pitchFamily="34" charset="0"/>
                      </a:rPr>
                      <m:t>+</m:t>
                    </m:r>
                    <m:r>
                      <a:rPr lang="en-US" altLang="zh-TW" sz="2000" b="0" i="1" smtClean="0">
                        <a:latin typeface="Cambria Math" panose="02040503050406030204" pitchFamily="18" charset="0"/>
                        <a:ea typeface="PMingLiU" pitchFamily="18" charset="-120"/>
                        <a:cs typeface="Calibri" panose="020F0502020204030204" pitchFamily="34" charset="0"/>
                      </a:rPr>
                      <m:t>𝑎𝑥</m:t>
                    </m:r>
                    <m:r>
                      <a:rPr lang="en-US" altLang="zh-TW" sz="2000" b="0" i="1" smtClean="0">
                        <a:latin typeface="Cambria Math" panose="02040503050406030204" pitchFamily="18" charset="0"/>
                        <a:ea typeface="PMingLiU" pitchFamily="18" charset="-120"/>
                        <a:cs typeface="Calibri" panose="020F0502020204030204" pitchFamily="34" charset="0"/>
                      </a:rPr>
                      <m:t>+</m:t>
                    </m:r>
                    <m:r>
                      <a:rPr lang="en-US" altLang="zh-TW" sz="2000" b="0" i="1" smtClean="0">
                        <a:latin typeface="Cambria Math" panose="02040503050406030204" pitchFamily="18" charset="0"/>
                        <a:ea typeface="PMingLiU" pitchFamily="18" charset="-120"/>
                        <a:cs typeface="Calibri" panose="020F0502020204030204" pitchFamily="34" charset="0"/>
                      </a:rPr>
                      <m:t>𝑏</m:t>
                    </m:r>
                    <m:r>
                      <a:rPr lang="en-US" altLang="zh-TW" sz="2000" b="0" i="1"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𝑚𝑜𝑑</m:t>
                    </m:r>
                    <m:r>
                      <a:rPr lang="en-US" altLang="zh-TW" sz="2000" b="0" i="1"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𝑝</m:t>
                    </m:r>
                    <m:r>
                      <a:rPr lang="en-US" altLang="zh-TW" sz="2000" b="0" i="1" smtClean="0">
                        <a:latin typeface="Cambria Math" panose="02040503050406030204" pitchFamily="18" charset="0"/>
                        <a:ea typeface="PMingLiU" pitchFamily="18" charset="-120"/>
                        <a:cs typeface="Calibri" panose="020F0502020204030204" pitchFamily="34" charset="0"/>
                      </a:rPr>
                      <m:t>)</m:t>
                    </m:r>
                  </m:oMath>
                </a14:m>
                <a:endParaRPr lang="en-US" altLang="zh-TW" sz="2000" i="1" dirty="0">
                  <a:latin typeface="Cambria Math" panose="02040503050406030204" pitchFamily="18" charset="0"/>
                  <a:ea typeface="PMingLiU" pitchFamily="18" charset="-120"/>
                  <a:cs typeface="Calibri" panose="020F0502020204030204" pitchFamily="34" charset="0"/>
                </a:endParaRPr>
              </a:p>
              <a:p>
                <a:pPr marL="0" indent="0">
                  <a:lnSpc>
                    <a:spcPct val="80000"/>
                  </a:lnSpc>
                  <a:spcBef>
                    <a:spcPts val="400"/>
                  </a:spcBef>
                  <a:buNone/>
                </a:pPr>
                <a:endParaRPr lang="en-US" altLang="zh-TW" sz="2000" i="1" dirty="0">
                  <a:latin typeface="Cambria Math" panose="02040503050406030204" pitchFamily="18" charset="0"/>
                  <a:ea typeface="PMingLiU" pitchFamily="18" charset="-120"/>
                  <a:cs typeface="Calibri" panose="020F0502020204030204" pitchFamily="34" charset="0"/>
                </a:endParaRPr>
              </a:p>
              <a:p>
                <a:pPr marL="609600" indent="-609600">
                  <a:lnSpc>
                    <a:spcPct val="80000"/>
                  </a:lnSpc>
                  <a:spcBef>
                    <a:spcPts val="400"/>
                  </a:spcBef>
                  <a:buFontTx/>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oMath>
                </a14:m>
                <a:endParaRPr lang="en-US" sz="2000" dirty="0"/>
              </a:p>
              <a:p>
                <a:pPr marL="609600" indent="-609600">
                  <a:lnSpc>
                    <a:spcPct val="80000"/>
                  </a:lnSpc>
                  <a:spcBef>
                    <a:spcPts val="400"/>
                  </a:spcBef>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The point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the negative of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oMath>
                </a14:m>
                <a:r>
                  <a:rPr lang="en-US" altLang="zh-TW" sz="2000" dirty="0">
                    <a:latin typeface="Calibri" panose="020F0502020204030204" pitchFamily="34" charset="0"/>
                    <a:ea typeface="PMingLiU" pitchFamily="18" charset="-120"/>
                    <a:cs typeface="Calibri" panose="020F0502020204030204" pitchFamily="34" charset="0"/>
                  </a:rPr>
                  <a:t>, denoted as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oMath>
                </a14:m>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400"/>
                  </a:spcBef>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spcBef>
                    <a:spcPts val="4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390650" lvl="2" indent="-533400">
                  <a:lnSpc>
                    <a:spcPct val="80000"/>
                  </a:lnSpc>
                  <a:spcBef>
                    <a:spcPts val="400"/>
                  </a:spcBef>
                </a:pP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𝜆</m:t>
                    </m:r>
                    <m:r>
                      <a:rPr lang="en-US" altLang="zh-TW" sz="2000" i="1" dirty="0">
                        <a:latin typeface="Cambria Math" panose="02040503050406030204" pitchFamily="18" charset="0"/>
                        <a:ea typeface="PMingLiU" pitchFamily="18" charset="-120"/>
                        <a:cs typeface="Calibri" panose="020F0502020204030204" pitchFamily="34" charset="0"/>
                      </a:rPr>
                      <m:t>=</m:t>
                    </m:r>
                    <m:f>
                      <m:fPr>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sSub>
                          <m:sSubPr>
                            <m:ctrlPr>
                              <a:rPr lang="en-US" altLang="zh-TW" sz="2000" i="1" dirty="0" smtClean="0">
                                <a:latin typeface="Cambria Math" panose="02040503050406030204" pitchFamily="18" charset="0"/>
                                <a:ea typeface="PMingLiU" pitchFamily="18" charset="-120"/>
                                <a:cs typeface="Calibri" panose="020F0502020204030204" pitchFamily="34" charset="0"/>
                              </a:rPr>
                            </m:ctrlPr>
                          </m:sSubPr>
                          <m:e>
                            <m:r>
                              <a:rPr lang="en-US" altLang="zh-TW" sz="2000" b="0" i="1" dirty="0" smtClean="0">
                                <a:latin typeface="Cambria Math" panose="02040503050406030204" pitchFamily="18" charset="0"/>
                                <a:ea typeface="PMingLiU" pitchFamily="18" charset="-120"/>
                                <a:cs typeface="Calibri" panose="020F0502020204030204" pitchFamily="34" charset="0"/>
                              </a:rPr>
                              <m:t>𝑦</m:t>
                            </m:r>
                          </m:e>
                          <m:sub>
                            <m:r>
                              <a:rPr lang="en-US" altLang="zh-TW" sz="2000" b="0" i="1" dirty="0" smtClean="0">
                                <a:latin typeface="Cambria Math" panose="02040503050406030204" pitchFamily="18" charset="0"/>
                                <a:ea typeface="PMingLiU" pitchFamily="18" charset="-120"/>
                                <a:cs typeface="Calibri" panose="020F0502020204030204" pitchFamily="34" charset="0"/>
                              </a:rPr>
                              <m:t>1</m:t>
                            </m:r>
                          </m:sub>
                        </m:sSub>
                        <m:r>
                          <a:rPr lang="en-US" altLang="zh-TW" sz="2000" b="0" i="1" dirty="0" smtClean="0">
                            <a:latin typeface="Cambria Math" panose="02040503050406030204" pitchFamily="18" charset="0"/>
                            <a:ea typeface="PMingLiU" pitchFamily="18" charset="-120"/>
                            <a:cs typeface="Calibri" panose="020F0502020204030204" pitchFamily="34" charset="0"/>
                          </a:rPr>
                          <m:t>−</m:t>
                        </m:r>
                        <m:sSub>
                          <m:sSubPr>
                            <m:ctrlPr>
                              <a:rPr lang="en-US" altLang="zh-TW" sz="2000" b="0" i="1" dirty="0" smtClean="0">
                                <a:latin typeface="Cambria Math" panose="02040503050406030204" pitchFamily="18" charset="0"/>
                                <a:ea typeface="PMingLiU" pitchFamily="18" charset="-120"/>
                                <a:cs typeface="Calibri" panose="020F0502020204030204" pitchFamily="34" charset="0"/>
                              </a:rPr>
                            </m:ctrlPr>
                          </m:sSubPr>
                          <m:e>
                            <m:r>
                              <a:rPr lang="en-US" altLang="zh-TW" sz="2000" b="0" i="1" dirty="0" smtClean="0">
                                <a:latin typeface="Cambria Math" panose="02040503050406030204" pitchFamily="18" charset="0"/>
                                <a:ea typeface="PMingLiU" pitchFamily="18" charset="-120"/>
                                <a:cs typeface="Calibri" panose="020F0502020204030204" pitchFamily="34" charset="0"/>
                              </a:rPr>
                              <m:t>𝑦</m:t>
                            </m:r>
                          </m:e>
                          <m:sub>
                            <m:r>
                              <a:rPr lang="en-US" altLang="zh-TW" sz="2000" b="0" i="1" dirty="0" smtClean="0">
                                <a:latin typeface="Cambria Math" panose="02040503050406030204" pitchFamily="18" charset="0"/>
                                <a:ea typeface="PMingLiU" pitchFamily="18" charset="-120"/>
                                <a:cs typeface="Calibri" panose="020F0502020204030204" pitchFamily="34" charset="0"/>
                              </a:rPr>
                              <m:t>2</m:t>
                            </m:r>
                          </m:sub>
                        </m:sSub>
                      </m:num>
                      <m:den>
                        <m:sSub>
                          <m:sSubPr>
                            <m:ctrlPr>
                              <a:rPr lang="en-US" altLang="zh-TW" sz="2000" i="1" dirty="0" smtClean="0">
                                <a:latin typeface="Cambria Math" panose="02040503050406030204" pitchFamily="18" charset="0"/>
                                <a:ea typeface="PMingLiU" pitchFamily="18" charset="-120"/>
                                <a:cs typeface="Calibri" panose="020F0502020204030204" pitchFamily="34" charset="0"/>
                              </a:rPr>
                            </m:ctrlPr>
                          </m:sSubPr>
                          <m:e>
                            <m:r>
                              <a:rPr lang="en-US" altLang="zh-TW" sz="2000" b="0" i="1" dirty="0" smtClean="0">
                                <a:latin typeface="Cambria Math" panose="02040503050406030204" pitchFamily="18" charset="0"/>
                                <a:ea typeface="PMingLiU" pitchFamily="18" charset="-120"/>
                                <a:cs typeface="Calibri" panose="020F0502020204030204" pitchFamily="34" charset="0"/>
                              </a:rPr>
                              <m:t>𝑥</m:t>
                            </m:r>
                          </m:e>
                          <m:sub>
                            <m:r>
                              <a:rPr lang="en-US" altLang="zh-TW" sz="2000" b="0" i="1" dirty="0" smtClean="0">
                                <a:latin typeface="Cambria Math" panose="02040503050406030204" pitchFamily="18" charset="0"/>
                                <a:ea typeface="PMingLiU" pitchFamily="18" charset="-120"/>
                                <a:cs typeface="Calibri" panose="020F0502020204030204" pitchFamily="34" charset="0"/>
                              </a:rPr>
                              <m:t>1</m:t>
                            </m:r>
                          </m:sub>
                        </m:sSub>
                        <m:r>
                          <a:rPr lang="en-US" altLang="zh-TW" sz="2000" b="0" i="1" dirty="0" smtClean="0">
                            <a:latin typeface="Cambria Math" panose="02040503050406030204" pitchFamily="18" charset="0"/>
                            <a:ea typeface="PMingLiU" pitchFamily="18" charset="-120"/>
                            <a:cs typeface="Calibri" panose="020F0502020204030204" pitchFamily="34" charset="0"/>
                          </a:rPr>
                          <m:t>−</m:t>
                        </m:r>
                        <m:sSub>
                          <m:sSubPr>
                            <m:ctrlPr>
                              <a:rPr lang="en-US" altLang="zh-TW" sz="2000" b="0" i="1" dirty="0" smtClean="0">
                                <a:latin typeface="Cambria Math" panose="02040503050406030204" pitchFamily="18" charset="0"/>
                                <a:ea typeface="PMingLiU" pitchFamily="18" charset="-120"/>
                                <a:cs typeface="Calibri" panose="020F0502020204030204" pitchFamily="34" charset="0"/>
                              </a:rPr>
                            </m:ctrlPr>
                          </m:sSubPr>
                          <m:e>
                            <m:r>
                              <a:rPr lang="en-US" altLang="zh-TW" sz="2000" b="0" i="1" dirty="0" smtClean="0">
                                <a:latin typeface="Cambria Math" panose="02040503050406030204" pitchFamily="18" charset="0"/>
                                <a:ea typeface="PMingLiU" pitchFamily="18" charset="-120"/>
                                <a:cs typeface="Calibri" panose="020F0502020204030204" pitchFamily="34" charset="0"/>
                              </a:rPr>
                              <m:t>𝑥</m:t>
                            </m:r>
                          </m:e>
                          <m:sub>
                            <m:r>
                              <a:rPr lang="en-US" altLang="zh-TW" sz="2000" b="0" i="1" dirty="0" smtClean="0">
                                <a:latin typeface="Cambria Math" panose="02040503050406030204" pitchFamily="18" charset="0"/>
                                <a:ea typeface="PMingLiU" pitchFamily="18" charset="-120"/>
                                <a:cs typeface="Calibri" panose="020F0502020204030204" pitchFamily="34" charset="0"/>
                              </a:rPr>
                              <m:t>2</m:t>
                            </m:r>
                          </m:sub>
                        </m:sSub>
                      </m:den>
                    </m:f>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𝑚𝑜𝑑</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r>
              </a:p>
              <a:p>
                <a:pPr marL="990600" lvl="1" indent="-533400">
                  <a:lnSpc>
                    <a:spcPct val="80000"/>
                  </a:lnSpc>
                  <a:spcBef>
                    <a:spcPts val="4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390650" lvl="2" indent="-533400">
                  <a:lnSpc>
                    <a:spcPct val="80000"/>
                  </a:lnSpc>
                  <a:spcBef>
                    <a:spcPts val="400"/>
                  </a:spcBef>
                </a:pPr>
                <a14:m>
                  <m:oMath xmlns:m="http://schemas.openxmlformats.org/officeDocument/2006/math">
                    <m:r>
                      <a:rPr lang="en-US" altLang="zh-TW" sz="2000" i="1" dirty="0">
                        <a:latin typeface="Cambria Math" panose="02040503050406030204" pitchFamily="18" charset="0"/>
                        <a:cs typeface="Calibri" panose="020F0502020204030204" pitchFamily="34" charset="0"/>
                      </a:rPr>
                      <m:t>𝜆</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𝑚𝑜𝑑</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r>
              </a:p>
              <a:p>
                <a:pPr marL="990600" lvl="1" indent="-533400">
                  <a:lnSpc>
                    <a:spcPct val="80000"/>
                  </a:lnSpc>
                  <a:spcBef>
                    <a:spcPts val="400"/>
                  </a:spcBef>
                </a:pPr>
                <a:r>
                  <a:rPr lang="en-US" altLang="zh-TW" sz="2000" dirty="0">
                    <a:latin typeface="Calibri" panose="020F0502020204030204" pitchFamily="34" charset="0"/>
                    <a:ea typeface="PMingLiU" pitchFamily="18" charset="-120"/>
                    <a:cs typeface="Calibri" panose="020F0502020204030204" pitchFamily="34" charset="0"/>
                  </a:rPr>
                  <a:t>In both cases, </a:t>
                </a:r>
              </a:p>
              <a:p>
                <a:pPr marL="1390650" lvl="2" indent="-533400">
                  <a:lnSpc>
                    <a:spcPct val="80000"/>
                  </a:lnSpc>
                  <a:spcBef>
                    <a:spcPts val="400"/>
                  </a:spcBef>
                </a:pPr>
                <a14:m>
                  <m:oMath xmlns:m="http://schemas.openxmlformats.org/officeDocument/2006/math">
                    <m:sSub>
                      <m:sSubPr>
                        <m:ctrlPr>
                          <a:rPr lang="ar-AE" altLang="zh-TW" sz="2000" i="1" smtClean="0">
                            <a:latin typeface="Cambria Math" panose="02040503050406030204" pitchFamily="18" charset="0"/>
                            <a:ea typeface="PMingLiU" pitchFamily="18" charset="-120"/>
                            <a:cs typeface="Calibri" panose="020F0502020204030204" pitchFamily="34" charset="0"/>
                          </a:rPr>
                        </m:ctrlPr>
                      </m:sSubPr>
                      <m:e>
                        <m:r>
                          <a:rPr lang="en-US" altLang="zh-TW" sz="2000" b="0" i="1" smtClean="0">
                            <a:latin typeface="Cambria Math" panose="02040503050406030204" pitchFamily="18" charset="0"/>
                            <a:ea typeface="PMingLiU" pitchFamily="18" charset="-120"/>
                            <a:cs typeface="Calibri" panose="020F0502020204030204" pitchFamily="34" charset="0"/>
                          </a:rPr>
                          <m:t>𝑥</m:t>
                        </m:r>
                      </m:e>
                      <m:sub>
                        <m:r>
                          <a:rPr lang="en-US" altLang="zh-TW" sz="2000" b="0" i="1" smtClean="0">
                            <a:latin typeface="Cambria Math" panose="02040503050406030204" pitchFamily="18" charset="0"/>
                            <a:ea typeface="PMingLiU" pitchFamily="18" charset="-120"/>
                            <a:cs typeface="Calibri" panose="020F0502020204030204" pitchFamily="34" charset="0"/>
                          </a:rPr>
                          <m:t>3</m:t>
                        </m:r>
                      </m:sub>
                    </m:sSub>
                    <m:r>
                      <a:rPr lang="ar-AE" altLang="zh-TW" sz="2000" b="0" i="1" smtClean="0">
                        <a:latin typeface="Cambria Math" panose="02040503050406030204" pitchFamily="18" charset="0"/>
                        <a:ea typeface="PMingLiU" pitchFamily="18" charset="-120"/>
                        <a:cs typeface="Calibri" panose="020F0502020204030204" pitchFamily="34" charset="0"/>
                      </a:rPr>
                      <m:t>=</m:t>
                    </m:r>
                    <m:sSup>
                      <m:sSupPr>
                        <m:ctrlPr>
                          <a:rPr lang="ar-AE" altLang="zh-TW" sz="2000" b="0" i="1" smtClean="0">
                            <a:latin typeface="Cambria Math" panose="02040503050406030204" pitchFamily="18" charset="0"/>
                            <a:ea typeface="PMingLiU" pitchFamily="18" charset="-120"/>
                            <a:cs typeface="Calibri" panose="020F0502020204030204" pitchFamily="34" charset="0"/>
                          </a:rPr>
                        </m:ctrlPr>
                      </m:sSupPr>
                      <m:e>
                        <m:r>
                          <a:rPr lang="ar-AE" altLang="zh-TW" sz="2000" b="0" i="1" smtClean="0">
                            <a:latin typeface="Cambria Math" panose="02040503050406030204" pitchFamily="18" charset="0"/>
                            <a:ea typeface="Cambria Math" panose="02040503050406030204" pitchFamily="18" charset="0"/>
                            <a:cs typeface="Calibri" panose="020F0502020204030204" pitchFamily="34" charset="0"/>
                          </a:rPr>
                          <m:t>𝜆</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m:t>
                    </m:r>
                    <m:sSub>
                      <m:sSubPr>
                        <m:ctrlPr>
                          <a:rPr lang="en-US" altLang="zh-TW" sz="2000" b="0" i="1" smtClean="0">
                            <a:latin typeface="Cambria Math" panose="02040503050406030204" pitchFamily="18" charset="0"/>
                            <a:ea typeface="PMingLiU" pitchFamily="18" charset="-120"/>
                            <a:cs typeface="Calibri" panose="020F0502020204030204" pitchFamily="34" charset="0"/>
                          </a:rPr>
                        </m:ctrlPr>
                      </m:sSubPr>
                      <m:e>
                        <m:r>
                          <a:rPr lang="en-US" altLang="zh-TW" sz="2000" b="0" i="1" smtClean="0">
                            <a:latin typeface="Cambria Math" panose="02040503050406030204" pitchFamily="18" charset="0"/>
                            <a:ea typeface="PMingLiU" pitchFamily="18" charset="-120"/>
                            <a:cs typeface="Calibri" panose="020F0502020204030204" pitchFamily="34" charset="0"/>
                          </a:rPr>
                          <m:t>𝑥</m:t>
                        </m:r>
                      </m:e>
                      <m:sub>
                        <m:r>
                          <a:rPr lang="en-US" altLang="zh-TW" sz="2000" b="0" i="1" smtClean="0">
                            <a:latin typeface="Cambria Math" panose="02040503050406030204" pitchFamily="18" charset="0"/>
                            <a:ea typeface="PMingLiU" pitchFamily="18" charset="-120"/>
                            <a:cs typeface="Calibri" panose="020F0502020204030204" pitchFamily="34" charset="0"/>
                          </a:rPr>
                          <m:t>1</m:t>
                        </m:r>
                      </m:sub>
                    </m:sSub>
                    <m:r>
                      <a:rPr lang="en-US" altLang="zh-TW" sz="2000" b="0" i="1" smtClean="0">
                        <a:latin typeface="Cambria Math" panose="02040503050406030204" pitchFamily="18" charset="0"/>
                        <a:ea typeface="PMingLiU" pitchFamily="18" charset="-120"/>
                        <a:cs typeface="Calibri" panose="020F0502020204030204" pitchFamily="34" charset="0"/>
                      </a:rPr>
                      <m:t>−</m:t>
                    </m:r>
                    <m:sSub>
                      <m:sSubPr>
                        <m:ctrlPr>
                          <a:rPr lang="en-US" altLang="zh-TW" sz="2000" b="0" i="1" smtClean="0">
                            <a:latin typeface="Cambria Math" panose="02040503050406030204" pitchFamily="18" charset="0"/>
                            <a:ea typeface="PMingLiU" pitchFamily="18" charset="-120"/>
                            <a:cs typeface="Calibri" panose="020F0502020204030204" pitchFamily="34" charset="0"/>
                          </a:rPr>
                        </m:ctrlPr>
                      </m:sSubPr>
                      <m:e>
                        <m:r>
                          <a:rPr lang="en-US" altLang="zh-TW" sz="2000" b="0" i="1" smtClean="0">
                            <a:latin typeface="Cambria Math" panose="02040503050406030204" pitchFamily="18" charset="0"/>
                            <a:ea typeface="PMingLiU" pitchFamily="18" charset="-120"/>
                            <a:cs typeface="Calibri" panose="020F0502020204030204" pitchFamily="34" charset="0"/>
                          </a:rPr>
                          <m:t>𝑥</m:t>
                        </m:r>
                      </m:e>
                      <m:sub>
                        <m:r>
                          <a:rPr lang="en-US" altLang="zh-TW" sz="2000" b="0" i="1" smtClean="0">
                            <a:latin typeface="Cambria Math" panose="02040503050406030204" pitchFamily="18" charset="0"/>
                            <a:ea typeface="PMingLiU" pitchFamily="18" charset="-120"/>
                            <a:cs typeface="Calibri" panose="020F0502020204030204" pitchFamily="34" charset="0"/>
                          </a:rPr>
                          <m:t>2</m:t>
                        </m:r>
                      </m:sub>
                    </m:sSub>
                  </m:oMath>
                </a14:m>
                <a:r>
                  <a:rPr lang="en-US" altLang="zh-TW" sz="2000" dirty="0">
                    <a:latin typeface="Calibri" panose="020F0502020204030204" pitchFamily="34" charset="0"/>
                    <a:ea typeface="PMingLiU" pitchFamily="18" charset="-120"/>
                    <a:cs typeface="Calibri" panose="020F0502020204030204" pitchFamily="34" charset="0"/>
                  </a:rPr>
                  <a:t>, </a:t>
                </a:r>
              </a:p>
              <a:p>
                <a:pPr marL="1390650" lvl="2" indent="-533400">
                  <a:lnSpc>
                    <a:spcPct val="80000"/>
                  </a:lnSpc>
                  <a:spcBef>
                    <a:spcPts val="400"/>
                  </a:spcBef>
                </a:pPr>
                <a14:m>
                  <m:oMath xmlns:m="http://schemas.openxmlformats.org/officeDocument/2006/math">
                    <m:sSub>
                      <m:sSubPr>
                        <m:ctrlPr>
                          <a:rPr lang="en-US" altLang="zh-TW" sz="2000" i="1" smtClean="0">
                            <a:latin typeface="Cambria Math" panose="02040503050406030204" pitchFamily="18" charset="0"/>
                            <a:ea typeface="PMingLiU" pitchFamily="18" charset="-120"/>
                            <a:cs typeface="Calibri" panose="020F0502020204030204" pitchFamily="34" charset="0"/>
                          </a:rPr>
                        </m:ctrlPr>
                      </m:sSubPr>
                      <m:e>
                        <m:r>
                          <a:rPr lang="en-US" altLang="zh-TW" sz="2000" b="0" i="1" smtClean="0">
                            <a:latin typeface="Cambria Math" panose="02040503050406030204" pitchFamily="18" charset="0"/>
                            <a:ea typeface="PMingLiU" pitchFamily="18" charset="-120"/>
                            <a:cs typeface="Calibri" panose="020F0502020204030204" pitchFamily="34" charset="0"/>
                          </a:rPr>
                          <m:t>𝑦</m:t>
                        </m:r>
                      </m:e>
                      <m:sub>
                        <m:r>
                          <a:rPr lang="en-US" altLang="zh-TW" sz="2000" b="0" i="1" smtClean="0">
                            <a:latin typeface="Cambria Math" panose="02040503050406030204" pitchFamily="18" charset="0"/>
                            <a:ea typeface="PMingLiU" pitchFamily="18" charset="-120"/>
                            <a:cs typeface="Calibri" panose="020F0502020204030204" pitchFamily="34" charset="0"/>
                          </a:rPr>
                          <m:t>3</m:t>
                        </m:r>
                      </m:sub>
                    </m:sSub>
                    <m:r>
                      <a:rPr lang="en-US" altLang="zh-TW" sz="2000" b="0" i="1" smtClean="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𝜆</m:t>
                    </m:r>
                    <m:d>
                      <m:dPr>
                        <m:ctrlPr>
                          <a:rPr lang="en-US" altLang="zh-TW" sz="2000" b="0" i="1" dirty="0" smtClean="0">
                            <a:latin typeface="Cambria Math" panose="02040503050406030204" pitchFamily="18" charset="0"/>
                            <a:cs typeface="Calibri" panose="020F0502020204030204" pitchFamily="34" charset="0"/>
                          </a:rPr>
                        </m:ctrlPr>
                      </m:dPr>
                      <m:e>
                        <m:sSub>
                          <m:sSubPr>
                            <m:ctrlPr>
                              <a:rPr lang="en-US" altLang="zh-TW" sz="2000" b="0" i="1" dirty="0" smtClean="0">
                                <a:latin typeface="Cambria Math" panose="02040503050406030204" pitchFamily="18" charset="0"/>
                                <a:cs typeface="Calibri" panose="020F0502020204030204" pitchFamily="34" charset="0"/>
                              </a:rPr>
                            </m:ctrlPr>
                          </m:sSubPr>
                          <m:e>
                            <m:r>
                              <a:rPr lang="en-US" altLang="zh-TW" sz="2000" b="0" i="1" dirty="0" smtClean="0">
                                <a:latin typeface="Cambria Math" panose="02040503050406030204" pitchFamily="18" charset="0"/>
                                <a:cs typeface="Calibri" panose="020F0502020204030204" pitchFamily="34" charset="0"/>
                              </a:rPr>
                              <m:t>𝑥</m:t>
                            </m:r>
                          </m:e>
                          <m:sub>
                            <m:r>
                              <a:rPr lang="en-US" altLang="zh-TW" sz="2000" b="0" i="1" dirty="0" smtClean="0">
                                <a:latin typeface="Cambria Math" panose="02040503050406030204" pitchFamily="18" charset="0"/>
                                <a:cs typeface="Calibri" panose="020F0502020204030204" pitchFamily="34" charset="0"/>
                              </a:rPr>
                              <m:t>1</m:t>
                            </m:r>
                          </m:sub>
                        </m:sSub>
                        <m:r>
                          <a:rPr lang="en-US" altLang="zh-TW" sz="2000" b="0" i="1" dirty="0" smtClean="0">
                            <a:latin typeface="Cambria Math" panose="02040503050406030204" pitchFamily="18" charset="0"/>
                            <a:cs typeface="Calibri" panose="020F0502020204030204" pitchFamily="34" charset="0"/>
                          </a:rPr>
                          <m:t>−</m:t>
                        </m:r>
                        <m:sSub>
                          <m:sSubPr>
                            <m:ctrlPr>
                              <a:rPr lang="en-US" altLang="zh-TW" sz="2000" b="0" i="1" dirty="0" smtClean="0">
                                <a:latin typeface="Cambria Math" panose="02040503050406030204" pitchFamily="18" charset="0"/>
                                <a:cs typeface="Calibri" panose="020F0502020204030204" pitchFamily="34" charset="0"/>
                              </a:rPr>
                            </m:ctrlPr>
                          </m:sSubPr>
                          <m:e>
                            <m:r>
                              <a:rPr lang="en-US" altLang="zh-TW" sz="2000" b="0" i="1" dirty="0" smtClean="0">
                                <a:latin typeface="Cambria Math" panose="02040503050406030204" pitchFamily="18" charset="0"/>
                                <a:cs typeface="Calibri" panose="020F0502020204030204" pitchFamily="34" charset="0"/>
                              </a:rPr>
                              <m:t>𝑥</m:t>
                            </m:r>
                          </m:e>
                          <m:sub>
                            <m:r>
                              <a:rPr lang="en-US" altLang="zh-TW" sz="2000" b="0" i="1" dirty="0" smtClean="0">
                                <a:latin typeface="Cambria Math" panose="02040503050406030204" pitchFamily="18" charset="0"/>
                                <a:cs typeface="Calibri" panose="020F0502020204030204" pitchFamily="34" charset="0"/>
                              </a:rPr>
                              <m:t>3</m:t>
                            </m:r>
                          </m:sub>
                        </m:sSub>
                      </m:e>
                    </m:d>
                    <m:r>
                      <a:rPr lang="en-US" altLang="zh-TW" sz="2000" b="0" i="1" dirty="0" smtClean="0">
                        <a:latin typeface="Cambria Math" panose="02040503050406030204" pitchFamily="18" charset="0"/>
                        <a:cs typeface="Calibri" panose="020F0502020204030204" pitchFamily="34" charset="0"/>
                      </a:rPr>
                      <m:t>−</m:t>
                    </m:r>
                    <m:sSub>
                      <m:sSubPr>
                        <m:ctrlPr>
                          <a:rPr lang="en-US" altLang="zh-TW" sz="2000" b="0" i="1" dirty="0" smtClean="0">
                            <a:latin typeface="Cambria Math" panose="02040503050406030204" pitchFamily="18" charset="0"/>
                            <a:cs typeface="Calibri" panose="020F0502020204030204" pitchFamily="34" charset="0"/>
                          </a:rPr>
                        </m:ctrlPr>
                      </m:sSubPr>
                      <m:e>
                        <m:r>
                          <a:rPr lang="en-US" altLang="zh-TW" sz="2000" b="0" i="1" dirty="0" smtClean="0">
                            <a:latin typeface="Cambria Math" panose="02040503050406030204" pitchFamily="18" charset="0"/>
                            <a:cs typeface="Calibri" panose="020F0502020204030204" pitchFamily="34" charset="0"/>
                          </a:rPr>
                          <m:t>𝑦</m:t>
                        </m:r>
                      </m:e>
                      <m:sub>
                        <m:r>
                          <a:rPr lang="en-US" altLang="zh-TW" sz="2000" b="0" i="1" dirty="0" smtClean="0">
                            <a:latin typeface="Cambria Math" panose="02040503050406030204" pitchFamily="18" charset="0"/>
                            <a:cs typeface="Calibri" panose="020F0502020204030204" pitchFamily="34" charset="0"/>
                          </a:rPr>
                          <m:t>1</m:t>
                        </m:r>
                      </m:sub>
                    </m:sSub>
                  </m:oMath>
                </a14:m>
                <a:endParaRPr lang="ar-AE"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400"/>
                  </a:spcBef>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𝑂</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428978" y="1600200"/>
                <a:ext cx="8153400" cy="4572000"/>
              </a:xfrm>
              <a:blipFill>
                <a:blip r:embed="rId3"/>
                <a:stretch>
                  <a:fillRect l="-778" t="-554" b="-554"/>
                </a:stretch>
              </a:blipFill>
            </p:spPr>
            <p:txBody>
              <a:bodyPr/>
              <a:lstStyle/>
              <a:p>
                <a:r>
                  <a:rPr 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mc:AlternateContent xmlns:mc="http://schemas.openxmlformats.org/markup-compatibility/2006" xmlns:a14="http://schemas.microsoft.com/office/drawing/2010/main">
        <mc:Choice Requires="a14">
          <p:sp>
            <p:nvSpPr>
              <p:cNvPr id="104452" name="Rectangle 2"/>
              <p:cNvSpPr>
                <a:spLocks noGrp="1" noChangeArrowheads="1"/>
              </p:cNvSpPr>
              <p:nvPr>
                <p:ph type="title"/>
              </p:nvPr>
            </p:nvSpPr>
            <p:spPr>
              <a:xfrm>
                <a:off x="609600" y="1524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Point multiplication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in </a:t>
                </a:r>
                <a14:m>
                  <m:oMath xmlns:m="http://schemas.openxmlformats.org/officeDocument/2006/math">
                    <m:r>
                      <a:rPr lang="en-US" altLang="zh-TW" sz="3600" i="1" dirty="0" smtClean="0">
                        <a:solidFill>
                          <a:schemeClr val="tx1"/>
                        </a:solidFill>
                        <a:latin typeface="Cambria Math" panose="02040503050406030204" pitchFamily="18" charset="0"/>
                        <a:ea typeface="PMingLiU" pitchFamily="18" charset="-120"/>
                        <a:cs typeface="Calibri" panose="020F0502020204030204" pitchFamily="34" charset="0"/>
                      </a:rPr>
                      <m:t>𝐸</m:t>
                    </m:r>
                    <m:r>
                      <a:rPr lang="en-US" altLang="zh-TW" sz="3600" i="1" baseline="-25000" dirty="0" err="1">
                        <a:solidFill>
                          <a:schemeClr val="tx1"/>
                        </a:solidFill>
                        <a:latin typeface="Cambria Math" panose="02040503050406030204" pitchFamily="18" charset="0"/>
                        <a:ea typeface="PMingLiU" pitchFamily="18" charset="-120"/>
                        <a:cs typeface="Calibri" panose="020F0502020204030204" pitchFamily="34" charset="0"/>
                      </a:rPr>
                      <m:t>𝑝</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𝑎</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 </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𝑏</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m:t>
                    </m:r>
                  </m:oMath>
                </a14:m>
                <a:endParaRPr lang="en-US" altLang="zh-TW" sz="4000" dirty="0">
                  <a:latin typeface="Calibri" panose="020F0502020204030204" pitchFamily="34" charset="0"/>
                  <a:ea typeface="PMingLiU" pitchFamily="18" charset="-120"/>
                  <a:cs typeface="Calibri" panose="020F0502020204030204" pitchFamily="34" charset="0"/>
                </a:endParaRPr>
              </a:p>
            </p:txBody>
          </p:sp>
        </mc:Choice>
        <mc:Fallback xmlns="">
          <p:sp>
            <p:nvSpPr>
              <p:cNvPr id="104452" name="Rectangle 2"/>
              <p:cNvSpPr>
                <a:spLocks noGrp="1" noRot="1" noChangeAspect="1" noMove="1" noResize="1" noEditPoints="1" noAdjustHandles="1" noChangeArrowheads="1" noChangeShapeType="1" noTextEdit="1"/>
              </p:cNvSpPr>
              <p:nvPr>
                <p:ph type="title"/>
              </p:nvPr>
            </p:nvSpPr>
            <p:spPr>
              <a:xfrm>
                <a:off x="609600" y="152400"/>
                <a:ext cx="7772400" cy="838200"/>
              </a:xfrm>
              <a:blipFill>
                <a:blip r:embed="rId2"/>
                <a:stretch>
                  <a:fillRect b="-14925"/>
                </a:stretch>
              </a:blipFill>
            </p:spPr>
            <p:txBody>
              <a:bodyPr/>
              <a:lstStyle/>
              <a:p>
                <a:r>
                  <a:rPr lang="en-US">
                    <a:noFill/>
                  </a:rPr>
                  <a:t> </a:t>
                </a:r>
              </a:p>
            </p:txBody>
          </p:sp>
        </mc:Fallback>
      </mc:AlternateContent>
      <p:sp>
        <p:nvSpPr>
          <p:cNvPr id="104453" name="Rectangle 3"/>
          <p:cNvSpPr>
            <a:spLocks noGrp="1" noChangeArrowheads="1"/>
          </p:cNvSpPr>
          <p:nvPr>
            <p:ph type="body" idx="1"/>
          </p:nvPr>
        </p:nvSpPr>
        <p:spPr>
          <a:xfrm>
            <a:off x="6324600" y="4394201"/>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6" name="Rectangle 3"/>
              <p:cNvSpPr txBox="1">
                <a:spLocks noChangeArrowheads="1"/>
              </p:cNvSpPr>
              <p:nvPr/>
            </p:nvSpPr>
            <p:spPr bwMode="auto">
              <a:xfrm>
                <a:off x="266700" y="1549399"/>
                <a:ext cx="6972300" cy="49276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80000"/>
                  </a:lnSpc>
                  <a:spcBef>
                    <a:spcPts val="400"/>
                  </a:spcBef>
                  <a:spcAft>
                    <a:spcPct val="0"/>
                  </a:spcAft>
                  <a:buClrTx/>
                  <a:buSzTx/>
                  <a:buFont typeface="Arial" panose="020B0604020202020204" pitchFamily="34" charset="0"/>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𝐸</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  </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𝑦</m:t>
                    </m:r>
                    <m:r>
                      <a:rPr kumimoji="1" lang="en-US" sz="2000" b="0" i="1" u="none" strike="noStrike" kern="0" cap="none" spc="0" normalizeH="0" baseline="30000" noProof="0" dirty="0">
                        <a:ln>
                          <a:noFill/>
                        </a:ln>
                        <a:solidFill>
                          <a:schemeClr val="tx1"/>
                        </a:solidFill>
                        <a:effectLst/>
                        <a:uLnTx/>
                        <a:uFillTx/>
                        <a:latin typeface="Cambria Math" panose="02040503050406030204" pitchFamily="18" charset="0"/>
                        <a:cs typeface="Calibri" panose="020F0502020204030204" pitchFamily="34" charset="0"/>
                      </a:rPr>
                      <m:t>2</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30000" noProof="0" dirty="0">
                        <a:ln>
                          <a:noFill/>
                        </a:ln>
                        <a:solidFill>
                          <a:schemeClr val="tx1"/>
                        </a:solidFill>
                        <a:effectLst/>
                        <a:uLnTx/>
                        <a:uFillTx/>
                        <a:latin typeface="Cambria Math" panose="02040503050406030204" pitchFamily="18" charset="0"/>
                        <a:cs typeface="Calibri" panose="020F0502020204030204" pitchFamily="34" charset="0"/>
                      </a:rPr>
                      <m:t>3</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+17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101)</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or </a:t>
                </a: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𝐸</m:t>
                    </m:r>
                    <m:r>
                      <a:rPr kumimoji="1" lang="en-US" sz="2000" b="0" i="1" u="none" strike="noStrike" kern="0" cap="none" spc="0" normalizeH="0" baseline="-25000" noProof="0" dirty="0">
                        <a:ln>
                          <a:noFill/>
                        </a:ln>
                        <a:solidFill>
                          <a:schemeClr val="tx1"/>
                        </a:solidFill>
                        <a:effectLst/>
                        <a:uLnTx/>
                        <a:uFillTx/>
                        <a:latin typeface="Cambria Math" panose="02040503050406030204" pitchFamily="18" charset="0"/>
                        <a:cs typeface="Calibri" panose="020F0502020204030204" pitchFamily="34" charset="0"/>
                      </a:rPr>
                      <m:t>101</m:t>
                    </m:r>
                    <m:d>
                      <m:dPr>
                        <m:ctrlP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ctrlPr>
                      </m:dPr>
                      <m:e>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0,17</m:t>
                        </m:r>
                      </m:e>
                    </m:d>
                  </m:oMath>
                </a14:m>
                <a:endPar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endParaRPr>
              </a:p>
              <a:p>
                <a:pPr marL="800100" lvl="1" indent="-342900">
                  <a:lnSpc>
                    <a:spcPct val="80000"/>
                  </a:lnSpc>
                  <a:spcBef>
                    <a:spcPts val="400"/>
                  </a:spcBef>
                  <a:buFont typeface="Arial" panose="020B0604020202020204" pitchFamily="34" charset="0"/>
                  <a:buChar char="•"/>
                  <a:defRPr/>
                </a:pP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20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2 </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d>
                      <m:dPr>
                        <m:ctrlP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ctrlPr>
                      </m:dPr>
                      <m:e>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e>
                    </m:d>
                  </m:oMath>
                </a14:m>
                <a:endPar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400"/>
                  </a:spcBef>
                  <a:buFont typeface="Arial" panose="020B0604020202020204" pitchFamily="34" charset="0"/>
                  <a:buChar char="•"/>
                  <a:defRPr/>
                </a:pP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m:t>
                    </m:r>
                    <m:d>
                      <m:dPr>
                        <m:ctrlP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ctrlPr>
                      </m:dPr>
                      <m:e>
                        <m:r>
                          <a:rPr kumimoji="1" lang="en-US" altLang="zh-TW" sz="20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m:t>
                        </m:r>
                      </m:e>
                    </m:d>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d>
                      <m:dPr>
                        <m:ctrlP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ctrlPr>
                      </m:dPr>
                      <m:e>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e>
                    </m:d>
                  </m:oMath>
                </a14:m>
                <a:endPar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400"/>
                  </a:spcBef>
                  <a:buFont typeface="Arial" panose="020B0604020202020204" pitchFamily="34" charset="0"/>
                  <a:buChar char="•"/>
                  <a:defRPr/>
                </a:pP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oMath>
                </a14:m>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𝑃</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𝑄</m:t>
                    </m:r>
                  </m:oMath>
                </a14:m>
                <a:endPar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400"/>
                  </a:spcBef>
                  <a:buFont typeface="Arial" panose="020B0604020202020204" pitchFamily="34" charset="0"/>
                  <a:buChar char="•"/>
                  <a:defRPr/>
                </a:pP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𝑎</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oMath>
                </a14:m>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𝑃</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𝑄</m:t>
                    </m:r>
                  </m:oMath>
                </a14:m>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400"/>
                  </a:spcBef>
                  <a:spcAft>
                    <a:spcPct val="0"/>
                  </a:spcAft>
                  <a:buClrTx/>
                  <a:buSzTx/>
                  <a:buFont typeface="Arial" panose="020B0604020202020204" pitchFamily="34" charset="0"/>
                  <a:buChar char="•"/>
                  <a:tabLst/>
                  <a:defRPr/>
                </a:pPr>
                <a:endParaRPr kumimoji="1" lang="en-US" sz="1800" kern="0" dirty="0">
                  <a:latin typeface="Calibri" panose="020F0502020204030204" pitchFamily="34" charset="0"/>
                  <a:cs typeface="Calibri" panose="020F0502020204030204" pitchFamily="34" charset="0"/>
                </a:endParaRPr>
              </a:p>
              <a:p>
                <a:pPr marL="285750" indent="-285750">
                  <a:spcBef>
                    <a:spcPts val="400"/>
                  </a:spcBef>
                  <a:buFont typeface="Arial" panose="020B0604020202020204" pitchFamily="34" charset="0"/>
                  <a:buChar char="•"/>
                </a:pPr>
                <a:endParaRPr kumimoji="1" lang="en-US" sz="1800" kern="0" dirty="0">
                  <a:latin typeface="Calibri" panose="020F0502020204030204" pitchFamily="34" charset="0"/>
                  <a:cs typeface="Calibri" panose="020F0502020204030204" pitchFamily="34" charset="0"/>
                </a:endParaRPr>
              </a:p>
              <a:p>
                <a:pPr lvl="1">
                  <a:spcBef>
                    <a:spcPts val="400"/>
                  </a:spcBef>
                </a:pPr>
                <a:endParaRPr kumimoji="1" lang="en-US" sz="1800" kern="0" dirty="0">
                  <a:latin typeface="Calibri" panose="020F0502020204030204" pitchFamily="34" charset="0"/>
                  <a:cs typeface="Calibri" panose="020F0502020204030204" pitchFamily="34" charset="0"/>
                </a:endParaRPr>
              </a:p>
              <a:p>
                <a:pPr lvl="1">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𝑥</m:t>
                        </m:r>
                      </m:e>
                      <m:sub>
                        <m:r>
                          <a:rPr lang="en-US" sz="1800" b="0" i="1" dirty="0" smtClean="0">
                            <a:latin typeface="Cambria Math" panose="02040503050406030204" pitchFamily="18" charset="0"/>
                            <a:cs typeface="Calibri" panose="020F0502020204030204" pitchFamily="34" charset="0"/>
                          </a:rPr>
                          <m:t>3</m:t>
                        </m:r>
                      </m:sub>
                    </m:sSub>
                    <m:r>
                      <a:rPr lang="en-US" sz="1800" i="1" dirty="0" smtClean="0">
                        <a:latin typeface="Cambria Math" panose="02040503050406030204" pitchFamily="18" charset="0"/>
                        <a:cs typeface="Calibri" panose="020F0502020204030204" pitchFamily="34" charset="0"/>
                      </a:rPr>
                      <m:t> =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45</m:t>
                        </m:r>
                      </m:e>
                      <m:sup>
                        <m:r>
                          <a:rPr lang="en-US" sz="1800" b="0" i="1" dirty="0" smtClean="0">
                            <a:latin typeface="Cambria Math" panose="02040503050406030204" pitchFamily="18" charset="0"/>
                            <a:cs typeface="Calibri" panose="020F0502020204030204" pitchFamily="34" charset="0"/>
                          </a:rPr>
                          <m:t>2</m:t>
                        </m:r>
                      </m:sup>
                    </m:sSup>
                    <m:r>
                      <a:rPr lang="en-US" sz="1800" b="0" i="1" dirty="0" smtClean="0">
                        <a:latin typeface="Cambria Math" panose="02040503050406030204" pitchFamily="18" charset="0"/>
                        <a:cs typeface="Calibri" panose="020F0502020204030204" pitchFamily="34" charset="0"/>
                      </a:rPr>
                      <m:t>−23−54 =29 (</m:t>
                    </m:r>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101)</m:t>
                    </m:r>
                  </m:oMath>
                </a14:m>
                <a:endParaRPr lang="en-US" sz="1800" dirty="0">
                  <a:latin typeface="Calibri" panose="020F0502020204030204" pitchFamily="34" charset="0"/>
                  <a:cs typeface="Calibri" panose="020F0502020204030204" pitchFamily="34" charset="0"/>
                </a:endParaRPr>
              </a:p>
              <a:p>
                <a:pPr lvl="1">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𝑦</m:t>
                        </m:r>
                      </m:e>
                      <m:sub>
                        <m:r>
                          <a:rPr lang="en-US" sz="1800" b="0" i="1" dirty="0" smtClean="0">
                            <a:latin typeface="Cambria Math" panose="02040503050406030204" pitchFamily="18" charset="0"/>
                            <a:cs typeface="Calibri" panose="020F0502020204030204" pitchFamily="34" charset="0"/>
                          </a:rPr>
                          <m:t>3</m:t>
                        </m:r>
                      </m:sub>
                    </m:sSub>
                    <m:r>
                      <a:rPr lang="en-US" sz="1800" i="1" dirty="0" smtClean="0">
                        <a:latin typeface="Cambria Math" panose="02040503050406030204" pitchFamily="18" charset="0"/>
                        <a:cs typeface="Calibri" panose="020F0502020204030204" pitchFamily="34" charset="0"/>
                      </a:rPr>
                      <m:t>=45 </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(23−29)−93)= 41</m:t>
                    </m:r>
                  </m:oMath>
                </a14:m>
                <a:endParaRPr lang="en-US" sz="1800" dirty="0">
                  <a:latin typeface="Calibri" panose="020F0502020204030204" pitchFamily="34" charset="0"/>
                  <a:cs typeface="Calibri" panose="020F0502020204030204" pitchFamily="34" charset="0"/>
                </a:endParaRPr>
              </a:p>
              <a:p>
                <a:pPr>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2 </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(41, 37)= (35, 88)</m:t>
                    </m:r>
                  </m:oMath>
                </a14:m>
                <a:endParaRPr lang="en-US" sz="1800" dirty="0">
                  <a:latin typeface="Calibri" panose="020F0502020204030204" pitchFamily="34" charset="0"/>
                  <a:cs typeface="Calibri" panose="020F0502020204030204" pitchFamily="34" charset="0"/>
                </a:endParaRPr>
              </a:p>
              <a:p>
                <a:pPr lvl="1">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 (3 × 412 + 0)/(2×37)= 94/74=94 × 86 =4</m:t>
                    </m:r>
                  </m:oMath>
                </a14:m>
                <a:endParaRPr lang="en-US" sz="1800" i="1" dirty="0">
                  <a:latin typeface="Cambria Math" panose="02040503050406030204" pitchFamily="18" charset="0"/>
                  <a:cs typeface="Calibri" panose="020F0502020204030204" pitchFamily="34" charset="0"/>
                </a:endParaRPr>
              </a:p>
              <a:p>
                <a:pPr marL="742950" lvl="1" indent="-285750">
                  <a:spcBef>
                    <a:spcPts val="400"/>
                  </a:spcBef>
                  <a:buFont typeface="Arial" panose="020B0604020202020204" pitchFamily="34" charset="0"/>
                  <a:buChar char="•"/>
                </a:pPr>
                <a14:m>
                  <m:oMath xmlns:m="http://schemas.openxmlformats.org/officeDocument/2006/math">
                    <m:sSub>
                      <m:sSubPr>
                        <m:ctrlPr>
                          <a:rPr lang="en-US" sz="1800" i="1" dirty="0">
                            <a:latin typeface="Cambria Math" panose="02040503050406030204" pitchFamily="18" charset="0"/>
                            <a:cs typeface="Calibri" panose="020F0502020204030204" pitchFamily="34" charset="0"/>
                          </a:rPr>
                        </m:ctrlPr>
                      </m:sSubPr>
                      <m:e>
                        <m:r>
                          <a:rPr lang="en-US" sz="1800" i="1" dirty="0">
                            <a:latin typeface="Cambria Math" panose="02040503050406030204" pitchFamily="18" charset="0"/>
                            <a:cs typeface="Calibri" panose="020F0502020204030204" pitchFamily="34" charset="0"/>
                          </a:rPr>
                          <m:t>𝑥</m:t>
                        </m:r>
                      </m:e>
                      <m:sub>
                        <m:r>
                          <a:rPr lang="en-US" sz="1800" i="1" dirty="0">
                            <a:latin typeface="Cambria Math" panose="02040503050406030204" pitchFamily="18" charset="0"/>
                            <a:cs typeface="Calibri" panose="020F0502020204030204" pitchFamily="34" charset="0"/>
                          </a:rPr>
                          <m:t>3</m:t>
                        </m:r>
                      </m:sub>
                    </m:sSub>
                    <m:r>
                      <a:rPr lang="en-US" sz="1800" i="1" dirty="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4</m:t>
                        </m:r>
                      </m:e>
                      <m:sup>
                        <m:r>
                          <a:rPr lang="en-US" sz="1800" b="0" i="1" dirty="0" smtClean="0">
                            <a:latin typeface="Cambria Math" panose="02040503050406030204" pitchFamily="18" charset="0"/>
                            <a:cs typeface="Calibri" panose="020F0502020204030204" pitchFamily="34" charset="0"/>
                          </a:rPr>
                          <m:t>2</m:t>
                        </m:r>
                      </m:sup>
                    </m:sSup>
                    <m:r>
                      <a:rPr lang="en-US" sz="1800" b="0" i="1" dirty="0" smtClean="0">
                        <a:latin typeface="Cambria Math" panose="02040503050406030204" pitchFamily="18" charset="0"/>
                        <a:cs typeface="Calibri" panose="020F0502020204030204" pitchFamily="34" charset="0"/>
                      </a:rPr>
                      <m:t>−41−41=35 (</m:t>
                    </m:r>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101)</m:t>
                    </m:r>
                  </m:oMath>
                </a14:m>
                <a:endParaRPr lang="en-US" sz="1800" dirty="0">
                  <a:latin typeface="Calibri" panose="020F0502020204030204" pitchFamily="34" charset="0"/>
                  <a:cs typeface="Calibri" panose="020F0502020204030204" pitchFamily="34" charset="0"/>
                </a:endParaRPr>
              </a:p>
              <a:p>
                <a:pPr marL="742950" lvl="1" indent="-285750">
                  <a:spcBef>
                    <a:spcPts val="400"/>
                  </a:spcBef>
                  <a:buFont typeface="Arial" panose="020B0604020202020204" pitchFamily="34" charset="0"/>
                  <a:buChar char="•"/>
                </a:pPr>
                <a14:m>
                  <m:oMath xmlns:m="http://schemas.openxmlformats.org/officeDocument/2006/math">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𝑦</m:t>
                        </m:r>
                      </m:e>
                      <m:sub>
                        <m:r>
                          <a:rPr lang="en-US" sz="1800" b="0" i="1" dirty="0" smtClean="0">
                            <a:latin typeface="Cambria Math" panose="02040503050406030204" pitchFamily="18" charset="0"/>
                            <a:cs typeface="Calibri" panose="020F0502020204030204" pitchFamily="34" charset="0"/>
                          </a:rPr>
                          <m:t>3</m:t>
                        </m:r>
                      </m:sub>
                    </m:sSub>
                    <m:r>
                      <a:rPr lang="en-US" sz="1800" i="1" dirty="0" smtClean="0">
                        <a:latin typeface="Cambria Math" panose="02040503050406030204" pitchFamily="18" charset="0"/>
                        <a:cs typeface="Calibri" panose="020F0502020204030204" pitchFamily="34" charset="0"/>
                      </a:rPr>
                      <m:t>=4 </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(41−35)−37= −13= 88 (101)</m:t>
                    </m:r>
                  </m:oMath>
                </a14:m>
                <a:endParaRPr lang="en-US" sz="1800" dirty="0">
                  <a:latin typeface="Calibri" panose="020F0502020204030204" pitchFamily="34" charset="0"/>
                  <a:cs typeface="Calibri" panose="020F0502020204030204" pitchFamily="34" charset="0"/>
                </a:endParaRPr>
              </a:p>
              <a:p>
                <a:pPr marL="285750" indent="-342900">
                  <a:lnSpc>
                    <a:spcPct val="80000"/>
                  </a:lnSpc>
                  <a:spcBef>
                    <a:spcPts val="200"/>
                  </a:spcBef>
                  <a:buFont typeface="Arial" panose="020B0604020202020204" pitchFamily="34" charset="0"/>
                  <a:buChar char="•"/>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xmlns="">
          <p:sp>
            <p:nvSpPr>
              <p:cNvPr id="6" name="Rectangle 3"/>
              <p:cNvSpPr txBox="1">
                <a:spLocks noRot="1" noChangeAspect="1" noMove="1" noResize="1" noEditPoints="1" noAdjustHandles="1" noChangeArrowheads="1" noChangeShapeType="1" noTextEdit="1"/>
              </p:cNvSpPr>
              <p:nvPr/>
            </p:nvSpPr>
            <p:spPr bwMode="auto">
              <a:xfrm>
                <a:off x="266700" y="1549399"/>
                <a:ext cx="6972300" cy="4927601"/>
              </a:xfrm>
              <a:prstGeom prst="rect">
                <a:avLst/>
              </a:prstGeom>
              <a:blipFill>
                <a:blip r:embed="rId3"/>
                <a:stretch>
                  <a:fillRect l="-909" t="-1795"/>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304800"/>
            <a:ext cx="7772400" cy="762000"/>
          </a:xfrm>
        </p:spPr>
        <p:txBody>
          <a:bodyPr/>
          <a:lstStyle/>
          <a:p>
            <a:r>
              <a:rPr lang="en-US" sz="3600" dirty="0">
                <a:latin typeface="Calibri" panose="020F0502020204030204" pitchFamily="34" charset="0"/>
                <a:cs typeface="Calibri" panose="020F0502020204030204" pitchFamily="34" charset="0"/>
              </a:rPr>
              <a:t>Elliptic Curve (Characteristic = 2)</a:t>
            </a:r>
          </a:p>
        </p:txBody>
      </p:sp>
      <mc:AlternateContent xmlns:mc="http://schemas.openxmlformats.org/markup-compatibility/2006" xmlns:a14="http://schemas.microsoft.com/office/drawing/2010/main">
        <mc:Choice Requires="a14">
          <p:sp>
            <p:nvSpPr>
              <p:cNvPr id="103429" name="Rectangle 3"/>
              <p:cNvSpPr>
                <a:spLocks noGrp="1" noChangeArrowheads="1"/>
              </p:cNvSpPr>
              <p:nvPr>
                <p:ph type="body" idx="1"/>
              </p:nvPr>
            </p:nvSpPr>
            <p:spPr>
              <a:xfrm>
                <a:off x="266700" y="1524000"/>
                <a:ext cx="8610600" cy="4038600"/>
              </a:xfrm>
            </p:spPr>
            <p:txBody>
              <a:bodyPr/>
              <a:lstStyle/>
              <a:p>
                <a:pPr>
                  <a:spcBef>
                    <a:spcPts val="200"/>
                  </a:spcBef>
                </a:pPr>
                <a:r>
                  <a:rPr lang="en-US" sz="1800" dirty="0">
                    <a:solidFill>
                      <a:schemeClr val="tx1"/>
                    </a:solidFill>
                    <a:latin typeface="Calibri" panose="020F0502020204030204" pitchFamily="34" charset="0"/>
                    <a:cs typeface="Calibri" panose="020F0502020204030204" pitchFamily="34" charset="0"/>
                  </a:rPr>
                  <a:t>For K of characteristic 2,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rPr>
                        </m:ctrlPr>
                      </m:sSupPr>
                      <m:e>
                        <m:r>
                          <a:rPr lang="en-US" sz="1800" b="0" i="1" smtClean="0">
                            <a:solidFill>
                              <a:schemeClr val="tx1"/>
                            </a:solidFill>
                            <a:latin typeface="Cambria Math" panose="02040503050406030204" pitchFamily="18" charset="0"/>
                            <a:cs typeface="Calibri" panose="020F0502020204030204" pitchFamily="34" charset="0"/>
                          </a:rPr>
                          <m:t>𝑦</m:t>
                        </m:r>
                      </m:e>
                      <m:sup>
                        <m:r>
                          <a:rPr lang="en-US" sz="1800" b="0" i="1" smtClean="0">
                            <a:solidFill>
                              <a:schemeClr val="tx1"/>
                            </a:solidFill>
                            <a:latin typeface="Cambria Math" panose="02040503050406030204" pitchFamily="18" charset="0"/>
                            <a:cs typeface="Calibri" panose="020F0502020204030204" pitchFamily="34" charset="0"/>
                          </a:rPr>
                          <m:t>2</m:t>
                        </m:r>
                      </m:sup>
                    </m:sSup>
                    <m:r>
                      <a:rPr lang="en-US" sz="1800" b="0" i="1" smtClean="0">
                        <a:solidFill>
                          <a:schemeClr val="tx1"/>
                        </a:solidFill>
                        <a:latin typeface="Cambria Math" panose="02040503050406030204" pitchFamily="18" charset="0"/>
                        <a:cs typeface="Calibri" panose="020F0502020204030204" pitchFamily="34" charset="0"/>
                      </a:rPr>
                      <m:t>+</m:t>
                    </m:r>
                    <m:sSub>
                      <m:sSubPr>
                        <m:ctrlPr>
                          <a:rPr lang="en-US" sz="1800" b="0" i="1" smtClean="0">
                            <a:solidFill>
                              <a:schemeClr val="tx1"/>
                            </a:solidFill>
                            <a:latin typeface="Cambria Math" panose="02040503050406030204" pitchFamily="18" charset="0"/>
                            <a:cs typeface="Calibri" panose="020F0502020204030204" pitchFamily="34" charset="0"/>
                          </a:rPr>
                        </m:ctrlPr>
                      </m:sSubPr>
                      <m:e>
                        <m:r>
                          <a:rPr lang="en-US" sz="1800" b="0" i="1" smtClean="0">
                            <a:solidFill>
                              <a:schemeClr val="tx1"/>
                            </a:solidFill>
                            <a:latin typeface="Cambria Math" panose="02040503050406030204" pitchFamily="18" charset="0"/>
                            <a:cs typeface="Calibri" panose="020F0502020204030204" pitchFamily="34" charset="0"/>
                          </a:rPr>
                          <m:t>𝑎</m:t>
                        </m:r>
                      </m:e>
                      <m:sub>
                        <m:r>
                          <a:rPr lang="en-US" sz="1800" b="0" i="1" smtClean="0">
                            <a:solidFill>
                              <a:schemeClr val="tx1"/>
                            </a:solidFill>
                            <a:latin typeface="Cambria Math" panose="02040503050406030204" pitchFamily="18" charset="0"/>
                            <a:cs typeface="Calibri" panose="020F0502020204030204" pitchFamily="34" charset="0"/>
                          </a:rPr>
                          <m:t>1</m:t>
                        </m:r>
                      </m:sub>
                    </m:sSub>
                    <m:r>
                      <a:rPr lang="en-US" sz="1800" b="0" i="1" smtClean="0">
                        <a:solidFill>
                          <a:schemeClr val="tx1"/>
                        </a:solidFill>
                        <a:latin typeface="Cambria Math" panose="02040503050406030204" pitchFamily="18" charset="0"/>
                        <a:cs typeface="Calibri" panose="020F0502020204030204" pitchFamily="34" charset="0"/>
                      </a:rPr>
                      <m:t>𝑥𝑦</m:t>
                    </m:r>
                    <m:r>
                      <a:rPr lang="en-US" sz="1800" b="0" i="1" smtClean="0">
                        <a:solidFill>
                          <a:schemeClr val="tx1"/>
                        </a:solidFill>
                        <a:latin typeface="Cambria Math" panose="02040503050406030204" pitchFamily="18" charset="0"/>
                        <a:cs typeface="Calibri" panose="020F0502020204030204" pitchFamily="34" charset="0"/>
                      </a:rPr>
                      <m:t>+</m:t>
                    </m:r>
                    <m:sSub>
                      <m:sSubPr>
                        <m:ctrlPr>
                          <a:rPr lang="en-US" sz="1800" b="0" i="1" smtClean="0">
                            <a:solidFill>
                              <a:schemeClr val="tx1"/>
                            </a:solidFill>
                            <a:latin typeface="Cambria Math" panose="02040503050406030204" pitchFamily="18" charset="0"/>
                            <a:cs typeface="Calibri" panose="020F0502020204030204" pitchFamily="34" charset="0"/>
                          </a:rPr>
                        </m:ctrlPr>
                      </m:sSubPr>
                      <m:e>
                        <m:r>
                          <a:rPr lang="en-US" sz="1800" b="0" i="1" smtClean="0">
                            <a:solidFill>
                              <a:schemeClr val="tx1"/>
                            </a:solidFill>
                            <a:latin typeface="Cambria Math" panose="02040503050406030204" pitchFamily="18" charset="0"/>
                            <a:cs typeface="Calibri" panose="020F0502020204030204" pitchFamily="34" charset="0"/>
                          </a:rPr>
                          <m:t>𝑎</m:t>
                        </m:r>
                      </m:e>
                      <m:sub>
                        <m:r>
                          <a:rPr lang="en-US" sz="1800" b="0" i="1" smtClean="0">
                            <a:solidFill>
                              <a:schemeClr val="tx1"/>
                            </a:solidFill>
                            <a:latin typeface="Cambria Math" panose="02040503050406030204" pitchFamily="18" charset="0"/>
                            <a:cs typeface="Calibri" panose="020F0502020204030204" pitchFamily="34" charset="0"/>
                          </a:rPr>
                          <m:t>3</m:t>
                        </m:r>
                      </m:sub>
                    </m:sSub>
                    <m:r>
                      <a:rPr lang="en-US" sz="1800" b="0" i="1" smtClean="0">
                        <a:solidFill>
                          <a:schemeClr val="tx1"/>
                        </a:solidFill>
                        <a:latin typeface="Cambria Math" panose="02040503050406030204" pitchFamily="18" charset="0"/>
                        <a:cs typeface="Calibri" panose="020F0502020204030204" pitchFamily="34" charset="0"/>
                      </a:rPr>
                      <m:t>𝑦</m:t>
                    </m:r>
                    <m:r>
                      <a:rPr lang="en-US" sz="1800" b="0" i="1" smtClean="0">
                        <a:solidFill>
                          <a:schemeClr val="tx1"/>
                        </a:solidFill>
                        <a:latin typeface="Cambria Math" panose="02040503050406030204" pitchFamily="18" charset="0"/>
                        <a:cs typeface="Calibri" panose="020F0502020204030204" pitchFamily="34" charset="0"/>
                      </a:rPr>
                      <m:t>=</m:t>
                    </m:r>
                    <m:sSup>
                      <m:sSupPr>
                        <m:ctrlPr>
                          <a:rPr lang="en-US" sz="1800" b="0" i="1" smtClean="0">
                            <a:solidFill>
                              <a:schemeClr val="tx1"/>
                            </a:solidFill>
                            <a:latin typeface="Cambria Math" panose="02040503050406030204" pitchFamily="18" charset="0"/>
                            <a:cs typeface="Calibri" panose="020F0502020204030204" pitchFamily="34" charset="0"/>
                          </a:rPr>
                        </m:ctrlPr>
                      </m:sSupPr>
                      <m:e>
                        <m:r>
                          <a:rPr lang="en-US" sz="1800" b="0" i="1" smtClean="0">
                            <a:solidFill>
                              <a:schemeClr val="tx1"/>
                            </a:solidFill>
                            <a:latin typeface="Cambria Math" panose="02040503050406030204" pitchFamily="18" charset="0"/>
                            <a:cs typeface="Calibri" panose="020F0502020204030204" pitchFamily="34" charset="0"/>
                          </a:rPr>
                          <m:t>𝑥</m:t>
                        </m:r>
                      </m:e>
                      <m:sup>
                        <m:r>
                          <a:rPr lang="en-US" sz="1800" b="0" i="1" smtClean="0">
                            <a:solidFill>
                              <a:schemeClr val="tx1"/>
                            </a:solidFill>
                            <a:latin typeface="Cambria Math" panose="02040503050406030204" pitchFamily="18" charset="0"/>
                            <a:cs typeface="Calibri" panose="020F0502020204030204" pitchFamily="34" charset="0"/>
                          </a:rPr>
                          <m:t>3</m:t>
                        </m:r>
                      </m:sup>
                    </m:sSup>
                    <m:r>
                      <a:rPr lang="en-US" sz="1800" b="0" i="1" smtClean="0">
                        <a:solidFill>
                          <a:schemeClr val="tx1"/>
                        </a:solidFill>
                        <a:latin typeface="Cambria Math" panose="02040503050406030204" pitchFamily="18" charset="0"/>
                        <a:cs typeface="Calibri" panose="020F0502020204030204" pitchFamily="34" charset="0"/>
                      </a:rPr>
                      <m:t>+</m:t>
                    </m:r>
                    <m:sSub>
                      <m:sSubPr>
                        <m:ctrlPr>
                          <a:rPr lang="en-US" sz="1800" b="0" i="1" smtClean="0">
                            <a:solidFill>
                              <a:schemeClr val="tx1"/>
                            </a:solidFill>
                            <a:latin typeface="Cambria Math" panose="02040503050406030204" pitchFamily="18" charset="0"/>
                            <a:cs typeface="Calibri" panose="020F0502020204030204" pitchFamily="34" charset="0"/>
                          </a:rPr>
                        </m:ctrlPr>
                      </m:sSubPr>
                      <m:e>
                        <m:r>
                          <a:rPr lang="en-US" sz="1800" b="0" i="1" smtClean="0">
                            <a:solidFill>
                              <a:schemeClr val="tx1"/>
                            </a:solidFill>
                            <a:latin typeface="Cambria Math" panose="02040503050406030204" pitchFamily="18" charset="0"/>
                            <a:cs typeface="Calibri" panose="020F0502020204030204" pitchFamily="34" charset="0"/>
                          </a:rPr>
                          <m:t>𝑎</m:t>
                        </m:r>
                      </m:e>
                      <m:sub>
                        <m:r>
                          <a:rPr lang="en-US" sz="1800" b="0" i="1" smtClean="0">
                            <a:solidFill>
                              <a:schemeClr val="tx1"/>
                            </a:solidFill>
                            <a:latin typeface="Cambria Math" panose="02040503050406030204" pitchFamily="18" charset="0"/>
                            <a:cs typeface="Calibri" panose="020F0502020204030204" pitchFamily="34" charset="0"/>
                          </a:rPr>
                          <m:t>2</m:t>
                        </m:r>
                      </m:sub>
                    </m:sSub>
                    <m:sSup>
                      <m:sSupPr>
                        <m:ctrlPr>
                          <a:rPr lang="en-US" sz="1800" b="0" i="1" smtClean="0">
                            <a:solidFill>
                              <a:schemeClr val="tx1"/>
                            </a:solidFill>
                            <a:latin typeface="Cambria Math" panose="02040503050406030204" pitchFamily="18" charset="0"/>
                            <a:cs typeface="Calibri" panose="020F0502020204030204" pitchFamily="34" charset="0"/>
                          </a:rPr>
                        </m:ctrlPr>
                      </m:sSupPr>
                      <m:e>
                        <m:r>
                          <a:rPr lang="en-US" sz="1800" b="0" i="1" smtClean="0">
                            <a:solidFill>
                              <a:schemeClr val="tx1"/>
                            </a:solidFill>
                            <a:latin typeface="Cambria Math" panose="02040503050406030204" pitchFamily="18" charset="0"/>
                            <a:cs typeface="Calibri" panose="020F0502020204030204" pitchFamily="34" charset="0"/>
                          </a:rPr>
                          <m:t>𝑥</m:t>
                        </m:r>
                      </m:e>
                      <m:sup>
                        <m:r>
                          <a:rPr lang="en-US" sz="1800" b="0" i="1" smtClean="0">
                            <a:solidFill>
                              <a:schemeClr val="tx1"/>
                            </a:solidFill>
                            <a:latin typeface="Cambria Math" panose="02040503050406030204" pitchFamily="18" charset="0"/>
                            <a:cs typeface="Calibri" panose="020F0502020204030204" pitchFamily="34" charset="0"/>
                          </a:rPr>
                          <m:t>2</m:t>
                        </m:r>
                      </m:sup>
                    </m:sSup>
                    <m:r>
                      <a:rPr lang="en-US" sz="1800" b="0" i="1" smtClean="0">
                        <a:solidFill>
                          <a:schemeClr val="tx1"/>
                        </a:solidFill>
                        <a:latin typeface="Cambria Math" panose="02040503050406030204" pitchFamily="18" charset="0"/>
                        <a:cs typeface="Calibri" panose="020F0502020204030204" pitchFamily="34" charset="0"/>
                      </a:rPr>
                      <m:t>+</m:t>
                    </m:r>
                    <m:sSub>
                      <m:sSubPr>
                        <m:ctrlPr>
                          <a:rPr lang="en-US" sz="1800" b="0" i="1" smtClean="0">
                            <a:solidFill>
                              <a:schemeClr val="tx1"/>
                            </a:solidFill>
                            <a:latin typeface="Cambria Math" panose="02040503050406030204" pitchFamily="18" charset="0"/>
                            <a:cs typeface="Calibri" panose="020F0502020204030204" pitchFamily="34" charset="0"/>
                          </a:rPr>
                        </m:ctrlPr>
                      </m:sSubPr>
                      <m:e>
                        <m:r>
                          <a:rPr lang="en-US" sz="1800" b="0" i="1" smtClean="0">
                            <a:solidFill>
                              <a:schemeClr val="tx1"/>
                            </a:solidFill>
                            <a:latin typeface="Cambria Math" panose="02040503050406030204" pitchFamily="18" charset="0"/>
                            <a:cs typeface="Calibri" panose="020F0502020204030204" pitchFamily="34" charset="0"/>
                          </a:rPr>
                          <m:t>𝑎</m:t>
                        </m:r>
                      </m:e>
                      <m:sub>
                        <m:r>
                          <a:rPr lang="en-US" sz="1800" b="0" i="1" smtClean="0">
                            <a:solidFill>
                              <a:schemeClr val="tx1"/>
                            </a:solidFill>
                            <a:latin typeface="Cambria Math" panose="02040503050406030204" pitchFamily="18" charset="0"/>
                            <a:cs typeface="Calibri" panose="020F0502020204030204" pitchFamily="34" charset="0"/>
                          </a:rPr>
                          <m:t>4</m:t>
                        </m:r>
                      </m:sub>
                    </m:sSub>
                    <m:r>
                      <a:rPr lang="en-US" sz="1800" b="0" i="1" smtClean="0">
                        <a:solidFill>
                          <a:schemeClr val="tx1"/>
                        </a:solidFill>
                        <a:latin typeface="Cambria Math" panose="02040503050406030204" pitchFamily="18" charset="0"/>
                        <a:cs typeface="Calibri" panose="020F0502020204030204" pitchFamily="34" charset="0"/>
                      </a:rPr>
                      <m:t>𝑥</m:t>
                    </m:r>
                    <m:r>
                      <a:rPr lang="en-US" sz="1800" b="0" i="1" smtClean="0">
                        <a:solidFill>
                          <a:schemeClr val="tx1"/>
                        </a:solidFill>
                        <a:latin typeface="Cambria Math" panose="02040503050406030204" pitchFamily="18" charset="0"/>
                        <a:cs typeface="Calibri" panose="020F0502020204030204" pitchFamily="34" charset="0"/>
                      </a:rPr>
                      <m:t>+</m:t>
                    </m:r>
                    <m:sSub>
                      <m:sSubPr>
                        <m:ctrlPr>
                          <a:rPr lang="en-US" sz="1800" b="0" i="1" smtClean="0">
                            <a:solidFill>
                              <a:schemeClr val="tx1"/>
                            </a:solidFill>
                            <a:latin typeface="Cambria Math" panose="02040503050406030204" pitchFamily="18" charset="0"/>
                            <a:cs typeface="Calibri" panose="020F0502020204030204" pitchFamily="34" charset="0"/>
                          </a:rPr>
                        </m:ctrlPr>
                      </m:sSubPr>
                      <m:e>
                        <m:r>
                          <a:rPr lang="en-US" sz="1800" b="0" i="1" smtClean="0">
                            <a:solidFill>
                              <a:schemeClr val="tx1"/>
                            </a:solidFill>
                            <a:latin typeface="Cambria Math" panose="02040503050406030204" pitchFamily="18" charset="0"/>
                            <a:cs typeface="Calibri" panose="020F0502020204030204" pitchFamily="34" charset="0"/>
                          </a:rPr>
                          <m:t>𝑎</m:t>
                        </m:r>
                      </m:e>
                      <m:sub>
                        <m:r>
                          <a:rPr lang="en-US" sz="1800" b="0" i="1" smtClean="0">
                            <a:solidFill>
                              <a:schemeClr val="tx1"/>
                            </a:solidFill>
                            <a:latin typeface="Cambria Math" panose="02040503050406030204" pitchFamily="18" charset="0"/>
                            <a:cs typeface="Calibri" panose="020F0502020204030204" pitchFamily="34" charset="0"/>
                          </a:rPr>
                          <m:t>6</m:t>
                        </m:r>
                      </m:sub>
                    </m:sSub>
                  </m:oMath>
                </a14:m>
                <a:endParaRPr lang="en-US" sz="1800" dirty="0">
                  <a:solidFill>
                    <a:schemeClr val="tx1"/>
                  </a:solidFill>
                  <a:latin typeface="Calibri" panose="020F0502020204030204" pitchFamily="34" charset="0"/>
                  <a:cs typeface="Calibri" panose="020F0502020204030204" pitchFamily="34" charset="0"/>
                </a:endParaRPr>
              </a:p>
              <a:p>
                <a:pPr>
                  <a:spcBef>
                    <a:spcPts val="200"/>
                  </a:spcBef>
                </a:pPr>
                <a:r>
                  <a:rPr lang="en-US" sz="1800" dirty="0">
                    <a:latin typeface="Calibri" panose="020F0502020204030204" pitchFamily="34" charset="0"/>
                    <a:cs typeface="Calibri" panose="020F0502020204030204" pitchFamily="34" charset="0"/>
                  </a:rPr>
                  <a:t>D</a:t>
                </a:r>
                <a:r>
                  <a:rPr lang="en-US" sz="1800" dirty="0">
                    <a:solidFill>
                      <a:schemeClr val="tx1"/>
                    </a:solidFill>
                    <a:latin typeface="Calibri" panose="020F0502020204030204" pitchFamily="34" charset="0"/>
                    <a:cs typeface="Calibri" panose="020F0502020204030204" pitchFamily="34" charset="0"/>
                  </a:rPr>
                  <a:t>efine j(E) =(a</a:t>
                </a:r>
                <a:r>
                  <a:rPr lang="en-US" sz="1800" baseline="-25000" dirty="0">
                    <a:solidFill>
                      <a:schemeClr val="tx1"/>
                    </a:solidFill>
                    <a:latin typeface="Calibri" panose="020F0502020204030204" pitchFamily="34" charset="0"/>
                    <a:cs typeface="Calibri" panose="020F0502020204030204" pitchFamily="34" charset="0"/>
                  </a:rPr>
                  <a:t>1</a:t>
                </a:r>
                <a:r>
                  <a:rPr lang="en-US" sz="1800" dirty="0">
                    <a:solidFill>
                      <a:schemeClr val="tx1"/>
                    </a:solidFill>
                    <a:latin typeface="Calibri" panose="020F0502020204030204" pitchFamily="34" charset="0"/>
                    <a:cs typeface="Calibri" panose="020F0502020204030204" pitchFamily="34" charset="0"/>
                  </a:rPr>
                  <a:t>)</a:t>
                </a:r>
                <a:r>
                  <a:rPr lang="en-US" sz="1800" baseline="30000" dirty="0">
                    <a:solidFill>
                      <a:schemeClr val="tx1"/>
                    </a:solidFill>
                    <a:latin typeface="Calibri" panose="020F0502020204030204" pitchFamily="34" charset="0"/>
                    <a:cs typeface="Calibri" panose="020F0502020204030204" pitchFamily="34" charset="0"/>
                  </a:rPr>
                  <a:t>1/2</a:t>
                </a:r>
                <a:r>
                  <a:rPr lang="en-US" sz="1800" dirty="0">
                    <a:solidFill>
                      <a:schemeClr val="tx1"/>
                    </a:solidFill>
                    <a:latin typeface="Calibri" panose="020F0502020204030204" pitchFamily="34" charset="0"/>
                    <a:cs typeface="Calibri" panose="020F0502020204030204" pitchFamily="34" charset="0"/>
                  </a:rPr>
                  <a:t>/</a:t>
                </a:r>
                <a:r>
                  <a:rPr lang="en-US" sz="1800" dirty="0">
                    <a:solidFill>
                      <a:schemeClr val="tx1"/>
                    </a:solidFill>
                    <a:latin typeface="Calibri" panose="020F0502020204030204" pitchFamily="34" charset="0"/>
                    <a:cs typeface="Calibri" panose="020F0502020204030204" pitchFamily="34" charset="0"/>
                    <a:sym typeface="Symbol" pitchFamily="18" charset="2"/>
                  </a:rPr>
                  <a:t> </a:t>
                </a:r>
              </a:p>
              <a:p>
                <a:pPr>
                  <a:spcBef>
                    <a:spcPts val="200"/>
                  </a:spcBef>
                </a:pPr>
                <a:r>
                  <a:rPr lang="en-US" sz="1800" dirty="0">
                    <a:solidFill>
                      <a:schemeClr val="tx1"/>
                    </a:solidFill>
                    <a:latin typeface="Calibri" panose="020F0502020204030204" pitchFamily="34" charset="0"/>
                    <a:cs typeface="Calibri" panose="020F0502020204030204" pitchFamily="34" charset="0"/>
                  </a:rPr>
                  <a:t>If </a:t>
                </a:r>
                <a14:m>
                  <m:oMath xmlns:m="http://schemas.openxmlformats.org/officeDocument/2006/math">
                    <m:r>
                      <a:rPr lang="en-US" sz="1800" i="1" dirty="0" smtClean="0">
                        <a:solidFill>
                          <a:schemeClr val="tx1"/>
                        </a:solidFill>
                        <a:latin typeface="Cambria Math" panose="02040503050406030204" pitchFamily="18" charset="0"/>
                        <a:cs typeface="Calibri" panose="020F0502020204030204" pitchFamily="34" charset="0"/>
                      </a:rPr>
                      <m:t>𝑗</m:t>
                    </m:r>
                    <m:r>
                      <a:rPr lang="en-US" sz="1800" i="1" dirty="0" smtClean="0">
                        <a:solidFill>
                          <a:schemeClr val="tx1"/>
                        </a:solidFill>
                        <a:latin typeface="Cambria Math" panose="02040503050406030204" pitchFamily="18" charset="0"/>
                        <a:cs typeface="Calibri" panose="020F0502020204030204" pitchFamily="34" charset="0"/>
                      </a:rPr>
                      <m:t>(</m:t>
                    </m:r>
                    <m:r>
                      <a:rPr lang="en-US" sz="1800" i="1" dirty="0" smtClean="0">
                        <a:solidFill>
                          <a:schemeClr val="tx1"/>
                        </a:solidFill>
                        <a:latin typeface="Cambria Math" panose="02040503050406030204" pitchFamily="18" charset="0"/>
                        <a:cs typeface="Calibri" panose="020F0502020204030204" pitchFamily="34" charset="0"/>
                      </a:rPr>
                      <m:t>𝐸</m:t>
                    </m:r>
                    <m:r>
                      <a:rPr lang="en-US" sz="1800" i="1" dirty="0" smtClean="0">
                        <a:solidFill>
                          <a:schemeClr val="tx1"/>
                        </a:solidFill>
                        <a:latin typeface="Cambria Math" panose="02040503050406030204" pitchFamily="18" charset="0"/>
                        <a:cs typeface="Calibri" panose="020F0502020204030204" pitchFamily="34" charset="0"/>
                      </a:rPr>
                      <m:t>) ≠ 0</m:t>
                    </m:r>
                  </m:oMath>
                </a14:m>
                <a:r>
                  <a:rPr lang="en-US" sz="1800" dirty="0">
                    <a:solidFill>
                      <a:schemeClr val="tx1"/>
                    </a:solidFill>
                    <a:latin typeface="Calibri" panose="020F0502020204030204" pitchFamily="34" charset="0"/>
                    <a:cs typeface="Calibri" panose="020F0502020204030204" pitchFamily="34" charset="0"/>
                    <a:sym typeface="Symbol" pitchFamily="18" charset="2"/>
                  </a:rPr>
                  <a:t>:</a:t>
                </a:r>
              </a:p>
              <a:p>
                <a:pPr lvl="1">
                  <a:spcBef>
                    <a:spcPts val="200"/>
                  </a:spcBef>
                </a:pPr>
                <a:endParaRPr lang="en-US" sz="1800" dirty="0">
                  <a:solidFill>
                    <a:schemeClr val="tx1"/>
                  </a:solidFill>
                  <a:latin typeface="Calibri" panose="020F0502020204030204" pitchFamily="34" charset="0"/>
                  <a:cs typeface="Calibri" panose="020F0502020204030204" pitchFamily="34" charset="0"/>
                  <a:sym typeface="Symbol" pitchFamily="18" charset="2"/>
                </a:endParaRPr>
              </a:p>
              <a:p>
                <a:pPr lvl="1">
                  <a:spcBef>
                    <a:spcPts val="200"/>
                  </a:spcBef>
                </a:pPr>
                <a:endParaRPr lang="en-US" sz="1800" dirty="0">
                  <a:solidFill>
                    <a:schemeClr val="tx1"/>
                  </a:solidFill>
                  <a:latin typeface="Calibri" panose="020F0502020204030204" pitchFamily="34" charset="0"/>
                  <a:cs typeface="Calibri" panose="020F0502020204030204" pitchFamily="34" charset="0"/>
                  <a:sym typeface="Symbol" pitchFamily="18" charset="2"/>
                </a:endParaRPr>
              </a:p>
              <a:p>
                <a:pPr lvl="1">
                  <a:spcBef>
                    <a:spcPts val="200"/>
                  </a:spcBef>
                </a:pPr>
                <a:endParaRPr lang="en-US" sz="1800" dirty="0">
                  <a:solidFill>
                    <a:srgbClr val="000000"/>
                  </a:solidFill>
                  <a:cs typeface="Calibri" panose="020F0502020204030204" pitchFamily="34" charset="0"/>
                </a:endParaRPr>
              </a:p>
              <a:p>
                <a:pPr lvl="2" indent="-285750">
                  <a:spcBef>
                    <a:spcPts val="2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𝜆</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dirty="0">
                            <a:latin typeface="Cambria Math" panose="02040503050406030204" pitchFamily="18" charset="0"/>
                            <a:cs typeface="Calibri" panose="020F0502020204030204" pitchFamily="34" charset="0"/>
                          </a:rPr>
                        </m:ctrlPr>
                      </m:fPr>
                      <m:num>
                        <m:r>
                          <a:rPr lang="en-US" sz="1800" i="1" dirty="0">
                            <a:latin typeface="Cambria Math" panose="02040503050406030204" pitchFamily="18" charset="0"/>
                            <a:cs typeface="Calibri" panose="020F0502020204030204" pitchFamily="34" charset="0"/>
                          </a:rPr>
                          <m:t>𝑦</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𝑦</m:t>
                        </m:r>
                        <m:r>
                          <a:rPr lang="en-US" sz="1800" i="1" baseline="-25000" dirty="0">
                            <a:latin typeface="Cambria Math" panose="02040503050406030204" pitchFamily="18" charset="0"/>
                            <a:cs typeface="Calibri" panose="020F0502020204030204" pitchFamily="34" charset="0"/>
                          </a:rPr>
                          <m:t>2</m:t>
                        </m:r>
                      </m:num>
                      <m:den>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2</m:t>
                        </m:r>
                      </m:den>
                    </m:f>
                  </m:oMath>
                </a14:m>
                <a:endParaRPr lang="en-US" sz="1800" dirty="0">
                  <a:latin typeface="Cambria Math" panose="02040503050406030204" pitchFamily="18" charset="0"/>
                  <a:cs typeface="Calibri" panose="020F0502020204030204" pitchFamily="34" charset="0"/>
                </a:endParaRPr>
              </a:p>
              <a:p>
                <a:pPr lvl="2" indent="-285750">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i="1" dirty="0" smtClean="0">
                            <a:latin typeface="Cambria Math" panose="02040503050406030204" pitchFamily="18" charset="0"/>
                            <a:ea typeface="Cambria Math" panose="02040503050406030204" pitchFamily="18" charset="0"/>
                            <a:cs typeface="Calibri" panose="020F0502020204030204" pitchFamily="34" charset="0"/>
                          </a:rPr>
                          <m:t>𝜆</m:t>
                        </m:r>
                      </m:e>
                      <m:sup>
                        <m:r>
                          <a:rPr lang="en-US" sz="1800" b="0" i="1" dirty="0" smtClean="0">
                            <a:latin typeface="Cambria Math" panose="02040503050406030204" pitchFamily="18" charset="0"/>
                            <a:cs typeface="Calibri" panose="020F0502020204030204" pitchFamily="34" charset="0"/>
                          </a:rPr>
                          <m:t>2</m:t>
                        </m:r>
                      </m:sup>
                    </m:sSup>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𝜆</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𝑥</m:t>
                        </m:r>
                      </m:e>
                      <m:sub>
                        <m:r>
                          <a:rPr lang="en-US" sz="1800" b="0" i="1" dirty="0" smtClean="0">
                            <a:latin typeface="Cambria Math" panose="02040503050406030204" pitchFamily="18" charset="0"/>
                            <a:cs typeface="Calibri" panose="020F0502020204030204" pitchFamily="34" charset="0"/>
                          </a:rPr>
                          <m:t>1</m:t>
                        </m:r>
                      </m:sub>
                    </m:sSub>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𝑥</m:t>
                        </m:r>
                      </m:e>
                      <m:sub>
                        <m:r>
                          <a:rPr lang="en-US" sz="1800" b="0" i="1" dirty="0" smtClean="0">
                            <a:latin typeface="Cambria Math" panose="02040503050406030204" pitchFamily="18" charset="0"/>
                            <a:cs typeface="Calibri" panose="020F0502020204030204" pitchFamily="34" charset="0"/>
                          </a:rPr>
                          <m:t>2</m:t>
                        </m:r>
                      </m:sub>
                    </m:sSub>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𝑎</m:t>
                        </m:r>
                      </m:e>
                      <m:sub>
                        <m:r>
                          <a:rPr lang="en-US" sz="1800" b="0" i="1" dirty="0" smtClean="0">
                            <a:latin typeface="Cambria Math" panose="02040503050406030204" pitchFamily="18" charset="0"/>
                            <a:cs typeface="Calibri" panose="020F0502020204030204" pitchFamily="34" charset="0"/>
                          </a:rPr>
                          <m:t>2</m:t>
                        </m:r>
                      </m:sub>
                    </m:sSub>
                    <m:r>
                      <a:rPr lang="en-US" sz="1800" b="0" i="0"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𝑦</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 </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𝜆</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𝑦</m:t>
                    </m:r>
                    <m:r>
                      <a:rPr lang="en-US" sz="1800" i="1" baseline="-25000" dirty="0" smtClean="0">
                        <a:latin typeface="Cambria Math" panose="02040503050406030204" pitchFamily="18" charset="0"/>
                        <a:cs typeface="Calibri" panose="020F0502020204030204" pitchFamily="34" charset="0"/>
                      </a:rPr>
                      <m:t>1</m:t>
                    </m:r>
                  </m:oMath>
                </a14:m>
                <a:endParaRPr lang="en-US" sz="1800" dirty="0">
                  <a:latin typeface="Cambria Math" panose="02040503050406030204" pitchFamily="18" charset="0"/>
                  <a:cs typeface="Calibri" panose="020F0502020204030204" pitchFamily="34" charset="0"/>
                </a:endParaRPr>
              </a:p>
              <a:p>
                <a:pPr lvl="1">
                  <a:spcBef>
                    <a:spcPts val="200"/>
                  </a:spcBef>
                </a:pPr>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𝑄</m:t>
                    </m:r>
                  </m:oMath>
                </a14:m>
                <a:endParaRPr lang="en-US" sz="1800" dirty="0">
                  <a:highlight>
                    <a:srgbClr val="FFFF00"/>
                  </a:highlight>
                  <a:latin typeface="Calibri" panose="020F0502020204030204" pitchFamily="34" charset="0"/>
                  <a:cs typeface="Calibri" panose="020F0502020204030204" pitchFamily="34" charset="0"/>
                </a:endParaRPr>
              </a:p>
              <a:p>
                <a:pPr lvl="2">
                  <a:spcBef>
                    <a:spcPts val="2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𝜆</m:t>
                    </m:r>
                    <m:r>
                      <a:rPr lang="en-US" sz="1800" b="0" i="1" smtClean="0">
                        <a:latin typeface="Cambria Math" panose="02040503050406030204" pitchFamily="18" charset="0"/>
                        <a:ea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1</m:t>
                                </m:r>
                              </m:sub>
                            </m:sSub>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𝑎</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4</m:t>
                            </m:r>
                          </m:sub>
                        </m:sSub>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𝑎</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1</m:t>
                            </m:r>
                          </m:sub>
                        </m:sSub>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1</m:t>
                            </m:r>
                          </m:sub>
                        </m:sSub>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𝑎</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3</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2</m:t>
                    </m:r>
                    <m:r>
                      <a:rPr lang="en-US" sz="1800" b="0" i="1" smtClean="0">
                        <a:latin typeface="Cambria Math" panose="02040503050406030204" pitchFamily="18" charset="0"/>
                        <a:cs typeface="Calibri" panose="020F0502020204030204" pitchFamily="34" charset="0"/>
                      </a:rPr>
                      <m:t>𝑃</m:t>
                    </m:r>
                    <m:r>
                      <a:rPr lang="en-US" sz="1800" b="0" i="1" smtClean="0">
                        <a:latin typeface="Cambria Math" panose="02040503050406030204" pitchFamily="18" charset="0"/>
                        <a:cs typeface="Calibri" panose="020F0502020204030204" pitchFamily="34" charset="0"/>
                      </a:rPr>
                      <m:t>=</m:t>
                    </m:r>
                    <m:d>
                      <m:dPr>
                        <m:ctrlPr>
                          <a:rPr lang="en-US" sz="1800" b="0" i="1" smtClean="0">
                            <a:latin typeface="Cambria Math" panose="02040503050406030204" pitchFamily="18" charset="0"/>
                            <a:cs typeface="Calibri" panose="020F0502020204030204" pitchFamily="34" charset="0"/>
                          </a:rPr>
                        </m:ctrlPr>
                      </m:dPr>
                      <m:e>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𝑥</m:t>
                            </m:r>
                          </m:e>
                          <m:sub>
                            <m:r>
                              <a:rPr lang="en-US" sz="1800" b="0" i="1" smtClean="0">
                                <a:latin typeface="Cambria Math" panose="02040503050406030204" pitchFamily="18" charset="0"/>
                                <a:cs typeface="Calibri" panose="020F0502020204030204" pitchFamily="34" charset="0"/>
                              </a:rPr>
                              <m:t>3</m:t>
                            </m:r>
                          </m:sub>
                        </m:sSub>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𝑦</m:t>
                            </m:r>
                          </m:e>
                          <m:sub>
                            <m:r>
                              <a:rPr lang="en-US" sz="1800" b="0" i="1" smtClean="0">
                                <a:latin typeface="Cambria Math" panose="02040503050406030204" pitchFamily="18" charset="0"/>
                                <a:cs typeface="Calibri" panose="020F0502020204030204" pitchFamily="34" charset="0"/>
                              </a:rPr>
                              <m:t>3</m:t>
                            </m:r>
                          </m:sub>
                        </m:sSub>
                      </m:e>
                    </m:d>
                  </m:oMath>
                </a14:m>
                <a:endParaRPr lang="en-US" sz="1800" b="0" i="1">
                  <a:latin typeface="Cambria Math" panose="02040503050406030204" pitchFamily="18" charset="0"/>
                  <a:cs typeface="Calibri" panose="020F0502020204030204" pitchFamily="34" charset="0"/>
                </a:endParaRPr>
              </a:p>
              <a:p>
                <a:pPr lvl="2">
                  <a:spcBef>
                    <a:spcPts val="200"/>
                  </a:spcBef>
                </a:pPr>
                <a14:m>
                  <m:oMath xmlns:m="http://schemas.openxmlformats.org/officeDocument/2006/math">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sSup>
                      <m:sSupPr>
                        <m:ctrlPr>
                          <a:rPr lang="en-US" sz="1800" i="1" dirty="0">
                            <a:latin typeface="Cambria Math" panose="02040503050406030204" pitchFamily="18" charset="0"/>
                            <a:cs typeface="Calibri" panose="020F0502020204030204" pitchFamily="34" charset="0"/>
                          </a:rPr>
                        </m:ctrlPr>
                      </m:sSupPr>
                      <m:e>
                        <m:r>
                          <a:rPr lang="en-US" sz="1800" i="1" dirty="0">
                            <a:latin typeface="Cambria Math" panose="02040503050406030204" pitchFamily="18" charset="0"/>
                            <a:ea typeface="Cambria Math" panose="02040503050406030204" pitchFamily="18" charset="0"/>
                            <a:cs typeface="Calibri" panose="020F0502020204030204" pitchFamily="34" charset="0"/>
                          </a:rPr>
                          <m:t>𝜆</m:t>
                        </m:r>
                      </m:e>
                      <m:sup>
                        <m:r>
                          <a:rPr lang="en-US" sz="1800" i="1" dirty="0">
                            <a:latin typeface="Cambria Math" panose="02040503050406030204" pitchFamily="18" charset="0"/>
                            <a:cs typeface="Calibri" panose="020F0502020204030204" pitchFamily="34" charset="0"/>
                          </a:rPr>
                          <m:t>2</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ea typeface="Cambria Math" panose="02040503050406030204" pitchFamily="18" charset="0"/>
                        <a:cs typeface="Calibri" panose="020F0502020204030204" pitchFamily="34" charset="0"/>
                      </a:rPr>
                      <m:t>𝜆</m:t>
                    </m:r>
                    <m:r>
                      <a:rPr lang="en-US" sz="1800" i="1" dirty="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dirty="0">
                            <a:latin typeface="Cambria Math" panose="02040503050406030204" pitchFamily="18" charset="0"/>
                            <a:cs typeface="Calibri" panose="020F0502020204030204" pitchFamily="34" charset="0"/>
                          </a:rPr>
                        </m:ctrlPr>
                      </m:sSubPr>
                      <m:e>
                        <m:r>
                          <a:rPr lang="en-US" sz="1800" i="1" dirty="0">
                            <a:latin typeface="Cambria Math" panose="02040503050406030204" pitchFamily="18" charset="0"/>
                            <a:cs typeface="Calibri" panose="020F0502020204030204" pitchFamily="34" charset="0"/>
                          </a:rPr>
                          <m:t>𝑥</m:t>
                        </m:r>
                      </m:e>
                      <m:sub>
                        <m:r>
                          <a:rPr lang="en-US" sz="1800" i="1" dirty="0">
                            <a:latin typeface="Cambria Math" panose="02040503050406030204" pitchFamily="18" charset="0"/>
                            <a:cs typeface="Calibri" panose="020F0502020204030204" pitchFamily="34" charset="0"/>
                          </a:rPr>
                          <m:t>1</m:t>
                        </m:r>
                      </m:sub>
                    </m:sSub>
                    <m:r>
                      <a:rPr lang="en-US" sz="1800" i="1" dirty="0">
                        <a:latin typeface="Cambria Math" panose="02040503050406030204" pitchFamily="18" charset="0"/>
                        <a:cs typeface="Calibri" panose="020F0502020204030204" pitchFamily="34" charset="0"/>
                      </a:rPr>
                      <m:t>+</m:t>
                    </m:r>
                    <m:sSub>
                      <m:sSubPr>
                        <m:ctrlPr>
                          <a:rPr lang="en-US" sz="1800" i="1" dirty="0">
                            <a:latin typeface="Cambria Math" panose="02040503050406030204" pitchFamily="18" charset="0"/>
                            <a:cs typeface="Calibri" panose="020F0502020204030204" pitchFamily="34" charset="0"/>
                          </a:rPr>
                        </m:ctrlPr>
                      </m:sSubPr>
                      <m:e>
                        <m:r>
                          <a:rPr lang="en-US" sz="1800" i="1" dirty="0">
                            <a:latin typeface="Cambria Math" panose="02040503050406030204" pitchFamily="18" charset="0"/>
                            <a:cs typeface="Calibri" panose="020F0502020204030204" pitchFamily="34" charset="0"/>
                          </a:rPr>
                          <m:t>𝑎</m:t>
                        </m:r>
                      </m:e>
                      <m:sub>
                        <m:r>
                          <a:rPr lang="en-US" sz="1800" i="1" dirty="0">
                            <a:latin typeface="Cambria Math" panose="02040503050406030204" pitchFamily="18" charset="0"/>
                            <a:cs typeface="Calibri" panose="020F0502020204030204" pitchFamily="34" charset="0"/>
                          </a:rPr>
                          <m:t>2</m:t>
                        </m:r>
                      </m:sub>
                    </m:sSub>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a:latin typeface="Cambria Math" panose="02040503050406030204" pitchFamily="18" charset="0"/>
                        <a:cs typeface="Calibri" panose="020F0502020204030204" pitchFamily="34" charset="0"/>
                      </a:rPr>
                      <m:t>𝑦</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ea typeface="Cambria Math" panose="02040503050406030204" pitchFamily="18" charset="0"/>
                        <a:cs typeface="Calibri" panose="020F0502020204030204" pitchFamily="34" charset="0"/>
                      </a:rPr>
                      <m:t>𝜆</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𝑦</m:t>
                    </m:r>
                    <m:r>
                      <a:rPr lang="en-US" sz="1800" i="1" baseline="-25000" dirty="0">
                        <a:latin typeface="Cambria Math" panose="02040503050406030204" pitchFamily="18" charset="0"/>
                        <a:cs typeface="Calibri" panose="020F0502020204030204" pitchFamily="34" charset="0"/>
                      </a:rPr>
                      <m:t>1</m:t>
                    </m:r>
                  </m:oMath>
                </a14:m>
                <a:endParaRPr lang="en-US" sz="1800" dirty="0">
                  <a:solidFill>
                    <a:schemeClr val="tx1"/>
                  </a:solidFill>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solidFill>
                    <a:schemeClr val="tx1"/>
                  </a:solidFill>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103429" name="Rectangle 3"/>
              <p:cNvSpPr>
                <a:spLocks noGrp="1" noRot="1" noChangeAspect="1" noMove="1" noResize="1" noEditPoints="1" noAdjustHandles="1" noChangeArrowheads="1" noChangeShapeType="1" noTextEdit="1"/>
              </p:cNvSpPr>
              <p:nvPr>
                <p:ph type="body" idx="1"/>
              </p:nvPr>
            </p:nvSpPr>
            <p:spPr>
              <a:xfrm>
                <a:off x="266700" y="1524000"/>
                <a:ext cx="8610600" cy="4038600"/>
              </a:xfrm>
              <a:blipFill>
                <a:blip r:embed="rId3"/>
                <a:stretch>
                  <a:fillRect l="-737" t="-627"/>
                </a:stretch>
              </a:blipFill>
            </p:spPr>
            <p:txBody>
              <a:bodyPr/>
              <a:lstStyle/>
              <a:p>
                <a:r>
                  <a:rPr lang="en-US">
                    <a:noFill/>
                  </a:rPr>
                  <a:t> </a:t>
                </a:r>
              </a:p>
            </p:txBody>
          </p:sp>
        </mc:Fallback>
      </mc:AlternateContent>
      <p:pic>
        <p:nvPicPr>
          <p:cNvPr id="1025" name="Picture 1">
            <a:extLst>
              <a:ext uri="{FF2B5EF4-FFF2-40B4-BE49-F238E27FC236}">
                <a16:creationId xmlns:a16="http://schemas.microsoft.com/office/drawing/2014/main" id="{2ABF0056-048D-0A7A-63D1-DEB42DD234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D545A37A-C622-F4C4-E02F-315A798C15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p</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 - 1</a:t>
            </a:r>
          </a:p>
        </p:txBody>
      </p:sp>
      <p:sp>
        <p:nvSpPr>
          <p:cNvPr id="84997" name="Rectangle 3"/>
          <p:cNvSpPr>
            <a:spLocks noGrp="1" noChangeArrowheads="1"/>
          </p:cNvSpPr>
          <p:nvPr>
            <p:ph type="body" idx="1"/>
          </p:nvPr>
        </p:nvSpPr>
        <p:spPr>
          <a:xfrm>
            <a:off x="228600" y="1600200"/>
            <a:ext cx="83820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638800" y="242584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228600"/>
            <a:ext cx="87630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p</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 - 2</a:t>
            </a:r>
          </a:p>
        </p:txBody>
      </p:sp>
      <p:sp>
        <p:nvSpPr>
          <p:cNvPr id="84997" name="Rectangle 3"/>
          <p:cNvSpPr>
            <a:spLocks noGrp="1" noChangeArrowheads="1"/>
          </p:cNvSpPr>
          <p:nvPr>
            <p:ph type="body" idx="1"/>
          </p:nvPr>
        </p:nvSpPr>
        <p:spPr>
          <a:xfrm>
            <a:off x="762000" y="1676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2209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mc:AlternateContent xmlns:mc="http://schemas.openxmlformats.org/markup-compatibility/2006" xmlns:a14="http://schemas.microsoft.com/office/drawing/2010/main">
        <mc:Choice Requires="a14">
          <p:sp>
            <p:nvSpPr>
              <p:cNvPr id="84996" name="Rectangle 2"/>
              <p:cNvSpPr>
                <a:spLocks noGrp="1" noChangeArrowheads="1"/>
              </p:cNvSpPr>
              <p:nvPr>
                <p:ph type="title"/>
              </p:nvPr>
            </p:nvSpPr>
            <p:spPr>
              <a:xfrm>
                <a:off x="685800" y="228600"/>
                <a:ext cx="77724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𝑝</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 </m:t>
                    </m:r>
                  </m:oMath>
                </a14:m>
                <a:r>
                  <a:rPr lang="en-US" sz="3600" dirty="0">
                    <a:latin typeface="Calibri" panose="020F0502020204030204" pitchFamily="34" charset="0"/>
                    <a:cs typeface="Calibri" panose="020F0502020204030204" pitchFamily="34" charset="0"/>
                  </a:rPr>
                  <a:t>- 3</a:t>
                </a:r>
              </a:p>
            </p:txBody>
          </p:sp>
        </mc:Choice>
        <mc:Fallback xmlns="">
          <p:sp>
            <p:nvSpPr>
              <p:cNvPr id="84996" name="Rectangle 2"/>
              <p:cNvSpPr>
                <a:spLocks noGrp="1" noRot="1" noChangeAspect="1" noMove="1" noResize="1" noEditPoints="1" noAdjustHandles="1" noChangeArrowheads="1" noChangeShapeType="1" noTextEdit="1"/>
              </p:cNvSpPr>
              <p:nvPr>
                <p:ph type="title"/>
              </p:nvPr>
            </p:nvSpPr>
            <p:spPr>
              <a:xfrm>
                <a:off x="685800" y="228600"/>
                <a:ext cx="7772400" cy="990600"/>
              </a:xfrm>
              <a:blipFill>
                <a:blip r:embed="rId3"/>
                <a:stretch>
                  <a:fillRect l="-653" t="-20513" r="-179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m:oMathPara>
                </a14:m>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311</a:t>
                </a:r>
                <a:r>
                  <a:rPr lang="en-US" sz="20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47</a:t>
                </a:r>
                <a:r>
                  <a:rPr lang="en-US" sz="20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1217</a:t>
                </a:r>
                <a:r>
                  <a:rPr lang="en-US" sz="20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(1, 6).  D: -23. &lt;3&gt;(31).  32 points. (1, 6) has order 16.</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85800" y="1676400"/>
                <a:ext cx="8001000" cy="4572000"/>
              </a:xfrm>
              <a:blipFill>
                <a:blip r:embed="rId4"/>
                <a:stretch>
                  <a:fillRect l="-952" t="-277"/>
                </a:stretch>
              </a:blipFill>
            </p:spPr>
            <p:txBody>
              <a:bodyPr/>
              <a:lstStyle/>
              <a:p>
                <a:r>
                  <a:rPr 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1030111" y="1628422"/>
                <a:ext cx="7391400" cy="4876800"/>
              </a:xfrm>
            </p:spPr>
            <p:txBody>
              <a:bodyPr/>
              <a:lstStyle/>
              <a:p>
                <a:pPr>
                  <a:lnSpc>
                    <a:spcPct val="90000"/>
                  </a:lnSpc>
                </a:pPr>
                <a:r>
                  <a:rPr lang="en-US" sz="2000" dirty="0">
                    <a:latin typeface="Calibri" panose="020F0502020204030204" pitchFamily="34" charset="0"/>
                    <a:cs typeface="Calibri" panose="020F0502020204030204" pitchFamily="34" charset="0"/>
                  </a:rPr>
                  <a:t>Bezout</a:t>
                </a: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Disconnected: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+1</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cs typeface="Calibri" panose="020F0502020204030204" pitchFamily="34" charset="0"/>
                              </a:rPr>
                              <m:t>1</m:t>
                            </m:r>
                          </m:sub>
                        </m:sSub>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b>
                        </m:sSub>
                      </m:sub>
                    </m:sSub>
                  </m:oMath>
                </a14:m>
                <a:r>
                  <a:rPr lang="en-US" sz="2000" dirty="0">
                    <a:latin typeface="Calibri" panose="020F0502020204030204" pitchFamily="34" charset="0"/>
                    <a:cs typeface="Calibri" panose="020F0502020204030204" pitchFamily="34" charset="0"/>
                  </a:rPr>
                  <a:t>,</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2</m:t>
                        </m:r>
                      </m:sub>
                    </m:sSub>
                    <m:d>
                      <m:dPr>
                        <m:begChr m:val="|"/>
                        <m:endChr m:val="|"/>
                        <m:ctrlPr>
                          <a:rPr lang="en-US" sz="2000" b="0" i="1" dirty="0" smtClean="0">
                            <a:latin typeface="Cambria Math" panose="02040503050406030204" pitchFamily="18" charset="0"/>
                            <a:cs typeface="Calibri" panose="020F0502020204030204" pitchFamily="34" charset="0"/>
                          </a:rPr>
                        </m:ctrlPr>
                      </m:dPr>
                      <m:e>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1</m:t>
                            </m:r>
                          </m:sub>
                        </m:sSub>
                      </m:e>
                    </m:d>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−1</m:t>
                    </m:r>
                  </m:oMath>
                </a14:m>
                <a:endParaRPr lang="en-US" sz="2400" dirty="0">
                  <a:latin typeface="Calibri" panose="020F0502020204030204" pitchFamily="34" charset="0"/>
                  <a:cs typeface="Calibri" panose="020F0502020204030204" pitchFamily="34" charset="0"/>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1030111" y="1628422"/>
                <a:ext cx="7391400" cy="4876800"/>
              </a:xfrm>
              <a:blipFill>
                <a:blip r:embed="rId3"/>
                <a:stretch>
                  <a:fillRect l="-859" t="-1558"/>
                </a:stretch>
              </a:blipFill>
            </p:spPr>
            <p:txBody>
              <a:bodyPr/>
              <a:lstStyle/>
              <a:p>
                <a:r>
                  <a:rPr 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381000"/>
            <a:ext cx="7772400" cy="838200"/>
          </a:xfrm>
        </p:spPr>
        <p:txBody>
          <a:bodyPr/>
          <a:lstStyle/>
          <a:p>
            <a:r>
              <a:rPr lang="en-US" sz="3600" dirty="0">
                <a:latin typeface="Calibri" panose="020F0502020204030204" pitchFamily="34" charset="0"/>
                <a:cs typeface="Calibri" panose="020F0502020204030204" pitchFamily="34" charset="0"/>
              </a:rPr>
              <a:t>Group order and </a:t>
            </a:r>
            <a:r>
              <a:rPr lang="en-US" sz="3600" dirty="0" err="1">
                <a:latin typeface="Calibri" panose="020F0502020204030204" pitchFamily="34" charset="0"/>
                <a:cs typeface="Calibri" panose="020F0502020204030204" pitchFamily="34" charset="0"/>
              </a:rPr>
              <a:t>Hasse</a:t>
            </a:r>
            <a:endParaRPr lang="en-US" sz="3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057400"/>
                <a:ext cx="8039100" cy="40386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𝑞</m:t>
                        </m:r>
                      </m:sub>
                    </m:sSub>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𝑡</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𝑡</m:t>
                    </m:r>
                    <m:r>
                      <a:rPr lang="en-US" sz="2000" i="1"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𝑞</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𝐺</m:t>
                    </m:r>
                    <m:r>
                      <a:rPr lang="en-US" sz="2000" i="1" dirty="0" smtClean="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000" i="1" dirty="0">
                            <a:latin typeface="Cambria Math" panose="02040503050406030204" pitchFamily="18" charset="0"/>
                            <a:cs typeface="Calibri" panose="020F0502020204030204" pitchFamily="34" charset="0"/>
                          </a:rPr>
                          <m:t>𝑛</m:t>
                        </m:r>
                      </m:sub>
                    </m:sSub>
                    <m:r>
                      <a:rPr lang="en-US" sz="2000" i="1" dirty="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000" i="1" dirty="0">
                            <a:latin typeface="Cambria Math" panose="02040503050406030204" pitchFamily="18" charset="0"/>
                            <a:cs typeface="Calibri" panose="020F0502020204030204" pitchFamily="34" charset="0"/>
                          </a:rPr>
                          <m:t>𝑛</m:t>
                        </m:r>
                      </m:sub>
                    </m:sSub>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𝑛</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Used proving endomorphisms.</a:t>
                </a: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over K and n a positive integer.  If char(K) does not divided n or is 0,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sSub>
                      <m:sSubPr>
                        <m:ctrlPr>
                          <a:rPr lang="en-US" sz="2000" i="1" dirty="0" smtClean="0">
                            <a:latin typeface="Cambria Math" panose="02040503050406030204" pitchFamily="18" charset="0"/>
                            <a:cs typeface="Calibri" panose="020F0502020204030204" pitchFamily="34" charset="0"/>
                          </a:rPr>
                        </m:ctrlPr>
                      </m:sSubPr>
                      <m:e>
                        <m:r>
                          <a:rPr lang="en-US" sz="2000" i="1" dirty="0"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dirty="0" smtClean="0">
                            <a:latin typeface="Cambria Math" panose="02040503050406030204" pitchFamily="18" charset="0"/>
                            <a:cs typeface="Calibri" panose="020F0502020204030204" pitchFamily="34" charset="0"/>
                          </a:rPr>
                          <m:t>𝑛</m:t>
                        </m:r>
                      </m:sub>
                    </m:sSub>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000" i="1" dirty="0">
                            <a:latin typeface="Cambria Math" panose="02040503050406030204" pitchFamily="18" charset="0"/>
                            <a:cs typeface="Calibri" panose="020F0502020204030204" pitchFamily="34" charset="0"/>
                          </a:rPr>
                          <m:t>𝑛</m:t>
                        </m:r>
                      </m:sub>
                    </m:sSub>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Twist: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𝐸</m:t>
                        </m:r>
                      </m:e>
                      <m:sub>
                        <m:r>
                          <a:rPr lang="en-US" sz="2000" i="1" dirty="0">
                            <a:latin typeface="Cambria Math" panose="02040503050406030204" pitchFamily="18" charset="0"/>
                            <a:cs typeface="Calibri" panose="020F0502020204030204" pitchFamily="34" charset="0"/>
                          </a:rPr>
                          <m:t>𝑝</m:t>
                        </m:r>
                      </m:sub>
                    </m:s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𝐸</m:t>
                        </m:r>
                      </m:e>
                      <m:sub>
                        <m:r>
                          <a:rPr lang="en-US" sz="2000" i="1" dirty="0">
                            <a:latin typeface="Cambria Math" panose="02040503050406030204" pitchFamily="18" charset="0"/>
                            <a:cs typeface="Calibri" panose="020F0502020204030204" pitchFamily="34" charset="0"/>
                          </a:rPr>
                          <m:t>𝑝</m:t>
                        </m:r>
                      </m:sub>
                    </m:s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m:t>
                    </m:r>
                  </m:oMath>
                </a14:m>
                <a:endParaRPr lang="en-US" sz="2000" dirty="0">
                  <a:latin typeface="Calibri" panose="020F0502020204030204" pitchFamily="34" charset="0"/>
                  <a:cs typeface="Calibri" panose="020F0502020204030204" pitchFamily="34" charset="0"/>
                </a:endParaRPr>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057400"/>
                <a:ext cx="8039100" cy="4038600"/>
              </a:xfrm>
              <a:blipFill>
                <a:blip r:embed="rId3"/>
                <a:stretch>
                  <a:fillRect l="-948" t="-313"/>
                </a:stretch>
              </a:blipFill>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64067" y="22098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m:rPr>
                        <m:sty m:val="p"/>
                      </m:rPr>
                      <a:rPr lang="en-US" sz="2000" i="1" dirty="0" smtClean="0">
                        <a:latin typeface="Cambria Math" panose="02040503050406030204" pitchFamily="18" charset="0"/>
                        <a:cs typeface="Calibri" panose="020F0502020204030204" pitchFamily="34" charset="0"/>
                      </a:rPr>
                      <m:t>lg</m:t>
                    </m:r>
                    <m:r>
                      <a:rPr lang="en-US" sz="2000" i="1" baseline="30000" dirty="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64067" y="2209800"/>
                <a:ext cx="8077200" cy="3200400"/>
              </a:xfrm>
              <a:blipFill>
                <a:blip r:embed="rId3"/>
                <a:stretch>
                  <a:fillRect l="-785"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304800"/>
            <a:ext cx="7772400" cy="762000"/>
          </a:xfrm>
        </p:spPr>
        <p:txBody>
          <a:bodyPr/>
          <a:lstStyle/>
          <a:p>
            <a:r>
              <a:rPr lang="en-US" sz="3600" dirty="0"/>
              <a:t>Elliptic Curve Discrete Log Problem</a:t>
            </a:r>
          </a:p>
        </p:txBody>
      </p:sp>
      <mc:AlternateContent xmlns:mc="http://schemas.openxmlformats.org/markup-compatibility/2006" xmlns:a14="http://schemas.microsoft.com/office/drawing/2010/main">
        <mc:Choice Requires="a14">
          <p:sp>
            <p:nvSpPr>
              <p:cNvPr id="107525" name="Rectangle 3"/>
              <p:cNvSpPr>
                <a:spLocks noGrp="1" noChangeArrowheads="1"/>
              </p:cNvSpPr>
              <p:nvPr>
                <p:ph type="body" idx="1"/>
              </p:nvPr>
            </p:nvSpPr>
            <p:spPr>
              <a:xfrm>
                <a:off x="381000" y="2286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over a finite field K with elliptic group, G.  Given P, Q in the group with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𝑛𝑄</m:t>
                    </m:r>
                  </m:oMath>
                </a14:m>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err="1">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we can write k as powers of 2 and multiply P by k in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m:rPr>
                            <m:sty m:val="p"/>
                          </m:rPr>
                          <a:rPr lang="en-US" sz="2000" i="1" dirty="0">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e>
                      <m:sup>
                        <m:r>
                          <a:rPr lang="en-US" sz="2000" b="0" i="1" dirty="0" smtClean="0">
                            <a:latin typeface="Cambria Math" panose="02040503050406030204" pitchFamily="18" charset="0"/>
                            <a:cs typeface="Calibri" panose="020F0502020204030204" pitchFamily="34" charset="0"/>
                            <a:sym typeface="Symbol" pitchFamily="18" charset="2"/>
                          </a:rPr>
                          <m:t>3</m:t>
                        </m:r>
                      </m:sup>
                    </m:sSup>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time.  For example,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40</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2</m:t>
                        </m:r>
                      </m:e>
                      <m:sup>
                        <m:r>
                          <a:rPr lang="en-US" sz="2000" b="0" i="1" dirty="0" smtClean="0">
                            <a:latin typeface="Cambria Math" panose="02040503050406030204" pitchFamily="18" charset="0"/>
                            <a:cs typeface="Calibri" panose="020F0502020204030204" pitchFamily="34" charset="0"/>
                            <a:sym typeface="Symbol" pitchFamily="18" charset="2"/>
                          </a:rPr>
                          <m:t>5</m:t>
                        </m:r>
                      </m:sup>
                    </m:sSup>
                    <m:r>
                      <a:rPr lang="en-US" sz="2000" i="1" dirty="0" smtClean="0">
                        <a:latin typeface="Cambria Math" panose="02040503050406030204" pitchFamily="18" charset="0"/>
                        <a:cs typeface="Calibri" panose="020F0502020204030204" pitchFamily="34" charset="0"/>
                        <a:sym typeface="Symbol" pitchFamily="18" charset="2"/>
                      </a:rPr>
                      <m:t>+</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2</m:t>
                        </m:r>
                      </m:e>
                      <m:sup>
                        <m:r>
                          <a:rPr lang="en-US" sz="2000" b="0" i="1" dirty="0" smtClean="0">
                            <a:latin typeface="Cambria Math" panose="02040503050406030204" pitchFamily="18" charset="0"/>
                            <a:cs typeface="Calibri" panose="020F0502020204030204" pitchFamily="34" charset="0"/>
                            <a:sym typeface="Symbol" pitchFamily="18" charset="2"/>
                          </a:rPr>
                          <m:t>3</m:t>
                        </m:r>
                      </m:sup>
                    </m:sSup>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𝑃</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107525" name="Rectangle 3"/>
              <p:cNvSpPr>
                <a:spLocks noGrp="1" noRot="1" noChangeAspect="1" noMove="1" noResize="1" noEditPoints="1" noAdjustHandles="1" noChangeArrowheads="1" noChangeShapeType="1" noTextEdit="1"/>
              </p:cNvSpPr>
              <p:nvPr>
                <p:ph type="body" idx="1"/>
              </p:nvPr>
            </p:nvSpPr>
            <p:spPr>
              <a:xfrm>
                <a:off x="381000" y="2286000"/>
                <a:ext cx="8382000" cy="3200400"/>
              </a:xfrm>
              <a:blipFill>
                <a:blip r:embed="rId2"/>
                <a:stretch>
                  <a:fillRect l="-908" t="-118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Baby step, giant step</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oMath>
                </a14:m>
                <a:r>
                  <a:rPr lang="en-US" sz="2000" dirty="0">
                    <a:latin typeface="Calibri" panose="020F0502020204030204" pitchFamily="34" charset="0"/>
                    <a:cs typeface="Calibri" panose="020F0502020204030204" pitchFamily="34" charset="0"/>
                  </a:rPr>
                  <a:t>.  There is a general attack just like in DLP called the Baby Step – Giant Step Attack.  It takes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oMath>
                </a14:m>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𝑅</m:t>
                    </m:r>
                    <m:r>
                      <a:rPr lang="en-US" sz="2000" i="1" baseline="-25000"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=1,2,…,</m:t>
                    </m:r>
                    <m:r>
                      <a:rPr lang="en-US" sz="2000" i="1" dirty="0">
                        <a:latin typeface="Cambria Math" panose="02040503050406030204" pitchFamily="18" charset="0"/>
                        <a:cs typeface="Calibri" panose="020F0502020204030204" pitchFamily="34" charset="0"/>
                      </a:rPr>
                      <m:t>𝑀</m:t>
                    </m:r>
                  </m:oMath>
                </a14:m>
                <a:r>
                  <a:rPr lang="en-US" sz="2000" dirty="0">
                    <a:latin typeface="Calibri" panose="020F0502020204030204" pitchFamily="34" charset="0"/>
                    <a:cs typeface="Calibri" panose="020F0502020204030204" pitchFamily="34" charset="0"/>
                  </a:rPr>
                  <a:t>.  </a:t>
                </a:r>
              </a:p>
              <a:p>
                <a:pPr marL="1257300" lvl="3" indent="0">
                  <a:spcBef>
                    <a:spcPts val="200"/>
                  </a:spcBef>
                  <a:buNone/>
                </a:pPr>
                <a:r>
                  <a:rPr lang="en-US" dirty="0">
                    <a:latin typeface="Calibri" panose="020F0502020204030204" pitchFamily="34" charset="0"/>
                    <a:cs typeface="Calibri" panose="020F0502020204030204" pitchFamily="34" charset="0"/>
                  </a:rPr>
                  <a:t>Store </a:t>
                </a:r>
                <a14:m>
                  <m:oMath xmlns:m="http://schemas.openxmlformats.org/officeDocument/2006/math">
                    <m:r>
                      <a:rPr lang="en-US" i="1" dirty="0" smtClean="0">
                        <a:latin typeface="Cambria Math" panose="02040503050406030204" pitchFamily="18" charset="0"/>
                        <a:cs typeface="Calibri" panose="020F0502020204030204" pitchFamily="34" charset="0"/>
                      </a:rPr>
                      <m:t>(</m:t>
                    </m:r>
                    <m:r>
                      <a:rPr lang="en-US" i="1" dirty="0" err="1">
                        <a:latin typeface="Cambria Math" panose="02040503050406030204" pitchFamily="18" charset="0"/>
                        <a:cs typeface="Calibri" panose="020F0502020204030204" pitchFamily="34" charset="0"/>
                      </a:rPr>
                      <m:t>𝑏</m:t>
                    </m:r>
                    <m:r>
                      <a:rPr lang="en-US" i="1" dirty="0">
                        <a:latin typeface="Cambria Math" panose="02040503050406030204" pitchFamily="18" charset="0"/>
                        <a:cs typeface="Calibri" panose="020F0502020204030204" pitchFamily="34" charset="0"/>
                      </a:rPr>
                      <m:t>, </m:t>
                    </m:r>
                    <m:r>
                      <a:rPr lang="en-US" i="1" dirty="0">
                        <a:latin typeface="Cambria Math" panose="02040503050406030204" pitchFamily="18" charset="0"/>
                        <a:cs typeface="Calibri" panose="020F0502020204030204" pitchFamily="34" charset="0"/>
                      </a:rPr>
                      <m:t>𝑂</m:t>
                    </m:r>
                    <m:r>
                      <a:rPr lang="en-US" i="1" dirty="0">
                        <a:latin typeface="Cambria Math" panose="02040503050406030204" pitchFamily="18" charset="0"/>
                        <a:cs typeface="Calibri" panose="020F0502020204030204" pitchFamily="34" charset="0"/>
                      </a:rPr>
                      <m:t>−[</m:t>
                    </m:r>
                    <m:r>
                      <a:rPr lang="en-US" i="1" dirty="0" err="1">
                        <a:latin typeface="Cambria Math" panose="02040503050406030204" pitchFamily="18" charset="0"/>
                        <a:cs typeface="Calibri" panose="020F0502020204030204" pitchFamily="34" charset="0"/>
                      </a:rPr>
                      <m:t>𝑏</m:t>
                    </m:r>
                    <m:r>
                      <a:rPr lang="en-US" i="1" dirty="0" err="1">
                        <a:latin typeface="Cambria Math" panose="02040503050406030204" pitchFamily="18" charset="0"/>
                        <a:cs typeface="Calibri" panose="020F0502020204030204" pitchFamily="34" charset="0"/>
                      </a:rPr>
                      <m:t>]</m:t>
                    </m:r>
                    <m:r>
                      <a:rPr lang="en-US" i="1" dirty="0" err="1">
                        <a:latin typeface="Cambria Math" panose="02040503050406030204" pitchFamily="18" charset="0"/>
                        <a:cs typeface="Calibri" panose="020F0502020204030204" pitchFamily="34" charset="0"/>
                      </a:rPr>
                      <m:t>𝑃</m:t>
                    </m:r>
                    <m:r>
                      <a:rPr lang="en-US" i="1" dirty="0">
                        <a:latin typeface="Cambria Math" panose="02040503050406030204" pitchFamily="18" charset="0"/>
                        <a:cs typeface="Calibri" panose="020F0502020204030204" pitchFamily="34" charset="0"/>
                      </a:rPr>
                      <m:t>) </m:t>
                    </m:r>
                  </m:oMath>
                </a14:m>
                <a:r>
                  <a:rPr lang="en-US" dirty="0">
                    <a:latin typeface="Calibri" panose="020F0502020204030204" pitchFamily="34" charset="0"/>
                    <a:cs typeface="Calibri" panose="020F0502020204030204" pitchFamily="34" charset="0"/>
                  </a:rPr>
                  <a:t>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a:t>
                </a:r>
                <a14:m>
                  <m:oMath xmlns:m="http://schemas.openxmlformats.org/officeDocument/2006/math">
                    <m:r>
                      <a:rPr lang="en-US" sz="2000" i="1" dirty="0" smtClean="0">
                        <a:latin typeface="Cambria Math" panose="02040503050406030204" pitchFamily="18" charset="0"/>
                        <a:cs typeface="Calibri" panose="020F0502020204030204" pitchFamily="34" charset="0"/>
                      </a:rPr>
                      <m:t>𝑆</m:t>
                    </m:r>
                    <m:r>
                      <a:rPr lang="en-US" sz="2000" i="1" baseline="-25000"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1,2,…,</m:t>
                    </m:r>
                    <m:r>
                      <a:rPr lang="en-US" sz="2000" i="1" dirty="0">
                        <a:latin typeface="Cambria Math" panose="02040503050406030204" pitchFamily="18" charset="0"/>
                        <a:cs typeface="Calibri" panose="020F0502020204030204" pitchFamily="34" charset="0"/>
                      </a:rPr>
                      <m:t>𝑀</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check table if</a:t>
                </a:r>
              </a:p>
              <a:p>
                <a:pPr marL="1409700" lvl="2" indent="-609600">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𝑆</m:t>
                    </m:r>
                    <m:r>
                      <a:rPr lang="en-US" sz="2000" i="1" baseline="-25000"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𝑅</m:t>
                    </m:r>
                    <m:r>
                      <a:rPr lang="en-US" sz="2000" i="1" baseline="-25000"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266700" y="1829790"/>
                <a:ext cx="8610600" cy="4648200"/>
              </a:xfrm>
              <a:blipFill>
                <a:blip r:embed="rId2"/>
                <a:stretch>
                  <a:fillRect l="-885" t="-817" r="-442"/>
                </a:stretch>
              </a:blipFill>
            </p:spPr>
            <p:txBody>
              <a:bodyPr/>
              <a:lstStyle/>
              <a:p>
                <a:r>
                  <a:rPr 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mc:AlternateContent xmlns:mc="http://schemas.openxmlformats.org/markup-compatibility/2006" xmlns:a14="http://schemas.microsoft.com/office/drawing/2010/main">
        <mc:Choice Requires="a14">
          <p:sp>
            <p:nvSpPr>
              <p:cNvPr id="84996" name="Rectangle 2"/>
              <p:cNvSpPr>
                <a:spLocks noGrp="1" noChangeArrowheads="1"/>
              </p:cNvSpPr>
              <p:nvPr>
                <p:ph type="title"/>
              </p:nvPr>
            </p:nvSpPr>
            <p:spPr>
              <a:xfrm>
                <a:off x="304800" y="304800"/>
                <a:ext cx="8534400" cy="838200"/>
              </a:xfrm>
            </p:spPr>
            <p:txBody>
              <a:bodyPr/>
              <a:lstStyle/>
              <a:p>
                <a:r>
                  <a:rPr lang="en-US" sz="3600" dirty="0">
                    <a:latin typeface="Calibri" panose="020F0502020204030204" pitchFamily="34" charset="0"/>
                    <a:cs typeface="Calibri" panose="020F0502020204030204" pitchFamily="34" charset="0"/>
                  </a:rPr>
                  <a:t>Special Attacks on discrete log in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𝑞</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m:t>
                    </m:r>
                  </m:oMath>
                </a14:m>
                <a:endParaRPr lang="en-US" sz="3600" dirty="0"/>
              </a:p>
            </p:txBody>
          </p:sp>
        </mc:Choice>
        <mc:Fallback xmlns="">
          <p:sp>
            <p:nvSpPr>
              <p:cNvPr id="84996" name="Rectangle 2"/>
              <p:cNvSpPr>
                <a:spLocks noGrp="1" noRot="1" noChangeAspect="1" noMove="1" noResize="1" noEditPoints="1" noAdjustHandles="1" noChangeArrowheads="1" noChangeShapeType="1" noTextEdit="1"/>
              </p:cNvSpPr>
              <p:nvPr>
                <p:ph type="title"/>
              </p:nvPr>
            </p:nvSpPr>
            <p:spPr>
              <a:xfrm>
                <a:off x="304800" y="304800"/>
                <a:ext cx="8534400" cy="838200"/>
              </a:xfrm>
              <a:blipFill>
                <a:blip r:embed="rId3"/>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865489"/>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a:t>
                </a:r>
                <a14:m>
                  <m:oMath xmlns:m="http://schemas.openxmlformats.org/officeDocument/2006/math">
                    <m:r>
                      <a:rPr lang="en-US" sz="2000" i="1" dirty="0" smtClean="0">
                        <a:latin typeface="Cambria Math" panose="02040503050406030204" pitchFamily="18" charset="0"/>
                        <a:cs typeface="Calibri" panose="020F0502020204030204" pitchFamily="34" charset="0"/>
                      </a:rPr>
                      <m:t>&gt;</m:t>
                    </m:r>
                    <m:r>
                      <a:rPr lang="en-US" sz="2000" i="1" dirty="0">
                        <a:latin typeface="Cambria Math" panose="02040503050406030204" pitchFamily="18" charset="0"/>
                        <a:cs typeface="Calibri" panose="020F0502020204030204" pitchFamily="34" charset="0"/>
                      </a:rPr>
                      <m:t>𝑘</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m:rPr>
                            <m:sty m:val="p"/>
                          </m:rPr>
                          <a:rPr lang="en-US" sz="2000" i="1" dirty="0">
                            <a:latin typeface="Cambria Math" panose="02040503050406030204" pitchFamily="18" charset="0"/>
                            <a:cs typeface="Calibri" panose="020F0502020204030204" pitchFamily="34" charset="0"/>
                          </a:rPr>
                          <m:t>lg</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so we can avoid this attack if the smallest l: q</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865489"/>
                <a:ext cx="8610600" cy="4724400"/>
              </a:xfrm>
              <a:blipFill>
                <a:blip r:embed="rId4"/>
                <a:stretch>
                  <a:fillRect l="-1178" t="-1609" r="-589"/>
                </a:stretch>
              </a:blipFill>
            </p:spPr>
            <p:txBody>
              <a:bodyPr/>
              <a:lstStyle/>
              <a:p>
                <a:r>
                  <a:rPr 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latin typeface="Calibri" panose="020F0502020204030204" pitchFamily="34" charset="0"/>
                <a:cs typeface="Calibri" panose="020F0502020204030204" pitchFamily="34" charset="0"/>
              </a:rPr>
              <a:t>Diffie</a:t>
            </a:r>
            <a:r>
              <a:rPr lang="en-US" sz="4000" dirty="0">
                <a:latin typeface="Calibri" panose="020F0502020204030204" pitchFamily="34" charset="0"/>
                <a:cs typeface="Calibri" panose="020F0502020204030204" pitchFamily="34" charset="0"/>
              </a:rPr>
              <a:t> Hellman over </a:t>
            </a:r>
            <a:r>
              <a:rPr lang="en-US" sz="4000" i="1" dirty="0">
                <a:latin typeface="Calibri" panose="020F0502020204030204" pitchFamily="34" charset="0"/>
                <a:cs typeface="Calibri" panose="020F0502020204030204" pitchFamily="34" charset="0"/>
              </a:rPr>
              <a:t>ECC</a:t>
            </a:r>
          </a:p>
        </p:txBody>
      </p:sp>
      <mc:AlternateContent xmlns:mc="http://schemas.openxmlformats.org/markup-compatibility/2006" xmlns:a14="http://schemas.microsoft.com/office/drawing/2010/main">
        <mc:Choice Requires="a14">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𝑎𝑏𝐵</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𝑎𝑏𝐵</m:t>
                    </m:r>
                  </m:oMath>
                </a14:m>
                <a:endParaRPr lang="en-US" sz="2000" dirty="0">
                  <a:latin typeface="Calibri" panose="020F0502020204030204" pitchFamily="34" charset="0"/>
                  <a:cs typeface="Calibri" panose="020F0502020204030204" pitchFamily="34" charset="0"/>
                </a:endParaRPr>
              </a:p>
            </p:txBody>
          </p:sp>
        </mc:Choice>
        <mc:Fallback xmlns="">
          <p:sp>
            <p:nvSpPr>
              <p:cNvPr id="108549" name="Rectangle 3"/>
              <p:cNvSpPr>
                <a:spLocks noGrp="1" noRot="1" noChangeAspect="1" noMove="1" noResize="1" noEditPoints="1" noAdjustHandles="1" noChangeArrowheads="1" noChangeShapeType="1" noTextEdit="1"/>
              </p:cNvSpPr>
              <p:nvPr>
                <p:ph type="body" idx="1"/>
              </p:nvPr>
            </p:nvSpPr>
            <p:spPr>
              <a:xfrm>
                <a:off x="609600" y="1828800"/>
                <a:ext cx="8229600" cy="4038600"/>
              </a:xfrm>
              <a:blipFill>
                <a:blip r:embed="rId2"/>
                <a:stretch>
                  <a:fillRect l="-772" t="-1881"/>
                </a:stretch>
              </a:blipFill>
            </p:spPr>
            <p:txBody>
              <a:bodyPr/>
              <a:lstStyle/>
              <a:p>
                <a:r>
                  <a:rPr 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68867" y="152400"/>
            <a:ext cx="7772400" cy="838200"/>
          </a:xfrm>
        </p:spPr>
        <p:txBody>
          <a:bodyPr/>
          <a:lstStyle/>
          <a:p>
            <a:r>
              <a:rPr lang="en-US" sz="3600" dirty="0">
                <a:latin typeface="Calibri" panose="020F0502020204030204" pitchFamily="34" charset="0"/>
                <a:cs typeface="Calibri" panose="020F0502020204030204" pitchFamily="34" charset="0"/>
              </a:rPr>
              <a:t>Elliptic curve El </a:t>
            </a:r>
            <a:r>
              <a:rPr lang="en-US" sz="3600" dirty="0" err="1">
                <a:latin typeface="Calibri" panose="020F0502020204030204" pitchFamily="34" charset="0"/>
                <a:cs typeface="Calibri" panose="020F0502020204030204" pitchFamily="34" charset="0"/>
              </a:rPr>
              <a:t>Gamal</a:t>
            </a:r>
            <a:endParaRPr lang="en-US" sz="3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9573" name="Rectangle 3"/>
              <p:cNvSpPr>
                <a:spLocks noGrp="1" noChangeArrowheads="1"/>
              </p:cNvSpPr>
              <p:nvPr>
                <p:ph type="body" idx="1"/>
              </p:nvPr>
            </p:nvSpPr>
            <p:spPr>
              <a:xfrm>
                <a:off x="304800" y="1762125"/>
                <a:ext cx="8153400" cy="41814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𝐺</m:t>
                    </m:r>
                  </m:oMath>
                </a14:m>
                <a:r>
                  <a:rPr lang="en-US" sz="2000" dirty="0">
                    <a:latin typeface="Calibri" panose="020F0502020204030204" pitchFamily="34" charset="0"/>
                    <a:cs typeface="Calibri" panose="020F0502020204030204" pitchFamily="34" charset="0"/>
                  </a:rPr>
                  <a:t> and</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𝑘𝐺</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𝑟𝐺</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𝑚</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𝑟𝑃𝐴</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𝑘𝐺</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smtClean="0">
                        <a:latin typeface="Cambria Math" panose="02040503050406030204" pitchFamily="18" charset="0"/>
                        <a:ea typeface="Gulim" pitchFamily="34" charset="-127"/>
                        <a:cs typeface="Calibri" panose="020F0502020204030204" pitchFamily="34" charset="0"/>
                      </a:rPr>
                      <m:t>𝑃𝑚</m:t>
                    </m:r>
                  </m:oMath>
                </a14:m>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mc:Choice>
        <mc:Fallback xmlns="">
          <p:sp>
            <p:nvSpPr>
              <p:cNvPr id="109573" name="Rectangle 3"/>
              <p:cNvSpPr>
                <a:spLocks noGrp="1" noRot="1" noChangeAspect="1" noMove="1" noResize="1" noEditPoints="1" noAdjustHandles="1" noChangeArrowheads="1" noChangeShapeType="1" noTextEdit="1"/>
              </p:cNvSpPr>
              <p:nvPr>
                <p:ph type="body" idx="1"/>
              </p:nvPr>
            </p:nvSpPr>
            <p:spPr>
              <a:xfrm>
                <a:off x="304800" y="1762125"/>
                <a:ext cx="8153400" cy="4181475"/>
              </a:xfrm>
              <a:blipFill>
                <a:blip r:embed="rId2"/>
                <a:stretch>
                  <a:fillRect l="-778" t="-1813"/>
                </a:stretch>
              </a:blipFill>
            </p:spPr>
            <p:txBody>
              <a:bodyPr/>
              <a:lstStyle/>
              <a:p>
                <a:r>
                  <a:rPr 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latin typeface="Calibri" panose="020F0502020204030204" pitchFamily="34" charset="0"/>
                <a:cs typeface="Calibri" panose="020F0502020204030204" pitchFamily="34" charset="0"/>
              </a:rPr>
              <a:t>Embedding m in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q</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304800" y="2057400"/>
                <a:ext cx="8382000" cy="3556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𝑎𝑛𝑑</m:t>
                    </m:r>
                    <m:r>
                      <a:rPr lang="en-US" sz="2000" i="1" dirty="0" smtClean="0">
                        <a:latin typeface="Cambria Math" panose="02040503050406030204" pitchFamily="18" charset="0"/>
                        <a:cs typeface="Calibri" panose="020F0502020204030204" pitchFamily="34" charset="0"/>
                      </a:rPr>
                      <m:t> 0≤</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𝑀</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𝑀</m:t>
                    </m:r>
                    <m:r>
                      <a:rPr lang="en-US" sz="2000" i="1" dirty="0">
                        <a:latin typeface="Cambria Math" panose="02040503050406030204" pitchFamily="18" charset="0"/>
                        <a:cs typeface="Calibri" panose="020F0502020204030204" pitchFamily="34" charset="0"/>
                        <a:sym typeface="Symbol" pitchFamily="18" charset="2"/>
                      </a:rPr>
                      <m:t>𝜅</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cs typeface="Calibri" panose="020F0502020204030204" pitchFamily="34" charset="0"/>
                            <a:sym typeface="Symbol" pitchFamily="18" charset="2"/>
                          </a:rPr>
                          <m:t>−1</m:t>
                        </m:r>
                      </m:sub>
                    </m:sSub>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𝑝</m:t>
                        </m:r>
                      </m:e>
                      <m:sup>
                        <m:r>
                          <a:rPr lang="en-US" sz="2000" b="0" i="1" dirty="0" smtClean="0">
                            <a:latin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cs typeface="Calibri" panose="020F0502020204030204" pitchFamily="34" charset="0"/>
                            <a:sym typeface="Symbol" pitchFamily="18" charset="2"/>
                          </a:rPr>
                          <m:t>−1</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0</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𝜅</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𝑗</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𝑥𝑎</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𝜅</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discarding j.</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baseline="-25000"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304800" y="2057400"/>
                <a:ext cx="8382000" cy="3556000"/>
              </a:xfrm>
              <a:blipFill>
                <a:blip r:embed="rId2"/>
                <a:stretch>
                  <a:fillRect l="-758" t="-2135"/>
                </a:stretch>
              </a:blipFill>
            </p:spPr>
            <p:txBody>
              <a:bodyPr/>
              <a:lstStyle/>
              <a:p>
                <a:r>
                  <a:rPr 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latin typeface="Calibri" panose="020F0502020204030204" pitchFamily="34" charset="0"/>
                <a:cs typeface="Calibri" panose="020F0502020204030204" pitchFamily="34" charset="0"/>
              </a:rPr>
              <a:t>Putting it all together: EC El Gamal</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8831</m:t>
                    </m:r>
                    <m:r>
                      <a:rPr lang="en-US" sz="2000" i="1" dirty="0">
                        <a:latin typeface="Cambria Math" panose="02040503050406030204" pitchFamily="18" charset="0"/>
                        <a:cs typeface="Calibri" panose="020F0502020204030204" pitchFamily="34" charset="0"/>
                      </a:rPr>
                      <m:t>(3,45)</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=(4,11),</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=3, </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𝑎𝐺</m:t>
                    </m:r>
                    <m:r>
                      <a:rPr lang="en-US" sz="2000" i="1" dirty="0">
                        <a:latin typeface="Cambria Math" panose="02040503050406030204" pitchFamily="18" charset="0"/>
                        <a:cs typeface="Calibri" panose="020F0502020204030204" pitchFamily="34" charset="0"/>
                        <a:sym typeface="Symbol" pitchFamily="18" charset="2"/>
                      </a:rPr>
                      <m:t>=(413,1808)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=8, </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(5415, 6321)</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+ 8</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 [ (5415,6321), (6626,3576)]</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3 (5415, 6321)= (673, 146)</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(6626,3576)−(673,146)= (6626,3576)+(673,−146)=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685800" y="2057400"/>
                <a:ext cx="8153400" cy="4114800"/>
              </a:xfrm>
              <a:blipFill>
                <a:blip r:embed="rId2"/>
                <a:stretch>
                  <a:fillRect l="-935" t="-1846"/>
                </a:stretch>
              </a:blipFill>
            </p:spPr>
            <p:txBody>
              <a:bodyPr/>
              <a:lstStyle/>
              <a:p>
                <a:r>
                  <a:rPr 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latin typeface="Calibri" panose="020F0502020204030204" pitchFamily="34" charset="0"/>
                <a:cs typeface="Calibri" panose="020F0502020204030204" pitchFamily="34" charset="0"/>
              </a:rPr>
              <a:t>Putting it all together: ECDH</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7311</m:t>
                    </m:r>
                    <m:r>
                      <a:rPr lang="en-US" sz="2000" i="1" dirty="0">
                        <a:latin typeface="Cambria Math" panose="02040503050406030204" pitchFamily="18" charset="0"/>
                        <a:cs typeface="Calibri" panose="020F0502020204030204" pitchFamily="34" charset="0"/>
                      </a:rPr>
                      <m:t>(1,7206)</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=(3,5)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𝑎𝐺</m:t>
                    </m:r>
                    <m:r>
                      <a:rPr lang="en-US" sz="2000" i="1" dirty="0" smtClean="0">
                        <a:latin typeface="Cambria Math" panose="02040503050406030204" pitchFamily="18" charset="0"/>
                        <a:cs typeface="Calibri" panose="020F0502020204030204" pitchFamily="34" charset="0"/>
                        <a:sym typeface="Symbol" pitchFamily="18" charset="2"/>
                      </a:rPr>
                      <m:t>= (1794,6375)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(3861,1242)</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23(1794, 6375)= (1472, 2098)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12 (3861,1242)= (1472, 2098)</m:t>
                    </m:r>
                  </m:oMath>
                </a14:m>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571500" y="2209800"/>
                <a:ext cx="8001000" cy="2895600"/>
              </a:xfrm>
              <a:blipFill>
                <a:blip r:embed="rId2"/>
                <a:stretch>
                  <a:fillRect l="-952" t="-2620"/>
                </a:stretch>
              </a:blipFill>
            </p:spPr>
            <p:txBody>
              <a:bodyPr/>
              <a:lstStyle/>
              <a:p>
                <a:r>
                  <a:rPr 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22860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600200"/>
                <a:ext cx="8286750" cy="45720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Linear case: solve </a:t>
                </a:r>
                <a14:m>
                  <m:oMath xmlns:m="http://schemas.openxmlformats.org/officeDocument/2006/math">
                    <m:r>
                      <a:rPr lang="en-US" sz="1800" i="1" dirty="0" smtClean="0">
                        <a:latin typeface="Cambria Math" panose="02040503050406030204" pitchFamily="18" charset="0"/>
                        <a:cs typeface="Calibri" panose="020F0502020204030204" pitchFamily="34" charset="0"/>
                      </a:rPr>
                      <m:t>𝑎𝑥</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or, find the rational points on the curve </a:t>
                </a:r>
                <a14:m>
                  <m:oMath xmlns:m="http://schemas.openxmlformats.org/officeDocument/2006/math">
                    <m:r>
                      <a:rPr lang="en-US" sz="1800" i="1" dirty="0" smtClean="0">
                        <a:latin typeface="Cambria Math" panose="02040503050406030204" pitchFamily="18" charset="0"/>
                        <a:cs typeface="Calibri" panose="020F0502020204030204" pitchFamily="34" charset="0"/>
                      </a:rPr>
                      <m:t>𝐶</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𝑑</m:t>
                    </m:r>
                  </m:oMath>
                </a14:m>
                <a:r>
                  <a:rPr lang="en-US" sz="1800" dirty="0">
                    <a:latin typeface="Calibri" panose="020F0502020204030204" pitchFamily="34" charset="0"/>
                    <a:cs typeface="Calibri" panose="020F0502020204030204" pitchFamily="34" charset="0"/>
                  </a:rPr>
                  <a:t>,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𝑑</m:t>
                    </m:r>
                  </m:oMath>
                </a14:m>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say </a:t>
                </a:r>
                <a14:m>
                  <m:oMath xmlns:m="http://schemas.openxmlformats.org/officeDocument/2006/math">
                    <m:r>
                      <a:rPr lang="en-US" sz="1800" i="1" dirty="0" smtClean="0">
                        <a:latin typeface="Cambria Math" panose="02040503050406030204" pitchFamily="18" charset="0"/>
                        <a:cs typeface="Calibri" panose="020F0502020204030204" pitchFamily="34" charset="0"/>
                      </a:rPr>
                      <m:t>𝑐</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we have a solution.  If d does not divide c, there isn’t any.  We can homogenize the equation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𝑎𝑥</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𝑐𝑧</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extend this procedure,  here, because of z, there is always a solution.</a:t>
                </a:r>
              </a:p>
              <a:p>
                <a:pPr>
                  <a:lnSpc>
                    <a:spcPct val="90000"/>
                  </a:lnSpc>
                  <a:spcBef>
                    <a:spcPts val="200"/>
                  </a:spcBef>
                </a:pPr>
                <a:r>
                  <a:rPr lang="en-US" sz="1800" dirty="0">
                    <a:latin typeface="Calibri" panose="020F0502020204030204" pitchFamily="34" charset="0"/>
                    <a:cs typeface="Calibri" panose="020F0502020204030204" pitchFamily="34" charset="0"/>
                  </a:rPr>
                  <a:t>Quadratic (conic) case: solve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𝑦</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or find the rational points on the curve </a:t>
                </a:r>
                <a14:m>
                  <m:oMath xmlns:m="http://schemas.openxmlformats.org/officeDocument/2006/math">
                    <m:r>
                      <a:rPr lang="en-US" sz="1800" i="1" dirty="0" smtClean="0">
                        <a:latin typeface="Cambria Math" panose="02040503050406030204" pitchFamily="18" charset="0"/>
                        <a:cs typeface="Calibri" panose="020F0502020204030204" pitchFamily="34" charset="0"/>
                      </a:rPr>
                      <m:t>𝐶</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𝑔</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𝑦</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−1=0</m:t>
                    </m:r>
                  </m:oMath>
                </a14:m>
                <a:r>
                  <a:rPr lang="en-US" sz="18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be another rational point and join the two by a line: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Note m is rational. 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+1))2=1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+1) </m:t>
                    </m:r>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+2 (</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 </m:t>
                    </m:r>
                    <m:r>
                      <a:rPr lang="en-US" sz="1800" i="1" dirty="0">
                        <a:latin typeface="Cambria Math" panose="02040503050406030204" pitchFamily="18" charset="0"/>
                        <a:cs typeface="Calibri" panose="020F0502020204030204" pitchFamily="34" charset="0"/>
                        <a:sym typeface="Wingdings" pitchFamily="2" charset="2"/>
                      </a:rPr>
                      <m:t></m:t>
                    </m:r>
                    <m:r>
                      <a:rPr lang="en-US" sz="1800" i="1" dirty="0">
                        <a:latin typeface="Cambria Math" panose="02040503050406030204" pitchFamily="18" charset="0"/>
                        <a:cs typeface="Calibri" panose="020F0502020204030204" pitchFamily="34" charset="0"/>
                        <a:sym typeface="Wingdings" pitchFamily="2" charset="2"/>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m:t>
                    </m:r>
                  </m:oMath>
                </a14:m>
                <a:r>
                  <a:rPr lang="en-US" sz="1800" dirty="0">
                    <a:latin typeface="Calibri" panose="020F0502020204030204" pitchFamily="34" charset="0"/>
                    <a:cs typeface="Calibri" panose="020F0502020204030204" pitchFamily="34" charset="0"/>
                  </a:rPr>
                  <a:t>.  Completing the square and simplifying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 2</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±(1−5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substituting in the linear equation,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±(2</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These are all the solutions.</a:t>
                </a:r>
              </a:p>
              <a:p>
                <a:pPr>
                  <a:lnSpc>
                    <a:spcPct val="90000"/>
                  </a:lnSpc>
                  <a:spcBef>
                    <a:spcPts val="200"/>
                  </a:spcBef>
                </a:pPr>
                <a:r>
                  <a:rPr lang="en-US" sz="18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600200"/>
                <a:ext cx="8286750" cy="4572000"/>
              </a:xfrm>
              <a:blipFill>
                <a:blip r:embed="rId3"/>
                <a:stretch>
                  <a:fillRect l="-766" t="-1385" r="-153"/>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Picking Curves</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4</m:t>
                    </m:r>
                    <m:r>
                      <a:rPr lang="en-US" altLang="ko-KR" sz="2000" i="1" dirty="0">
                        <a:latin typeface="Cambria Math" panose="02040503050406030204" pitchFamily="18" charset="0"/>
                        <a:ea typeface="Gulim" pitchFamily="34" charset="-127"/>
                        <a:cs typeface="Calibri" panose="020F0502020204030204" pitchFamily="34" charset="0"/>
                      </a:rPr>
                      <m:t>𝑎</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+27</m:t>
                    </m:r>
                    <m:r>
                      <a:rPr lang="en-US" altLang="ko-KR" sz="2000" i="1" dirty="0">
                        <a:latin typeface="Cambria Math" panose="02040503050406030204" pitchFamily="18" charset="0"/>
                        <a:ea typeface="Gulim" pitchFamily="34" charset="-127"/>
                        <a:cs typeface="Calibri" panose="020F0502020204030204" pitchFamily="34" charset="0"/>
                      </a:rPr>
                      <m:t>𝑏</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sz="2000" i="1" dirty="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0</m:t>
                    </m:r>
                  </m:oMath>
                </a14:m>
                <a:endParaRPr lang="en-US" altLang="ko-KR" sz="2000" dirty="0">
                  <a:latin typeface="Calibri" panose="020F0502020204030204" pitchFamily="34" charset="0"/>
                  <a:ea typeface="Gulim" pitchFamily="34" charset="-127"/>
                  <a:cs typeface="Calibri" panose="020F0502020204030204" pitchFamily="34" charset="0"/>
                </a:endParaRP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304800" y="1676400"/>
                <a:ext cx="8534400" cy="3962400"/>
              </a:xfrm>
              <a:blipFill>
                <a:blip r:embed="rId2"/>
                <a:stretch>
                  <a:fillRect l="-744" t="-958"/>
                </a:stretch>
              </a:blipFill>
            </p:spPr>
            <p:txBody>
              <a:bodyPr/>
              <a:lstStyle/>
              <a:p>
                <a:r>
                  <a:rPr 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Curve  selection</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228600" y="18288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𝐹𝑝</m:t>
                    </m:r>
                  </m:oMath>
                </a14:m>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m:t>
                    </m:r>
                  </m:oMath>
                </a14:m>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228600" y="1828800"/>
                <a:ext cx="8686800" cy="4572000"/>
              </a:xfrm>
              <a:blipFill>
                <a:blip r:embed="rId2"/>
                <a:stretch>
                  <a:fillRect l="-876" t="-831"/>
                </a:stretch>
              </a:blipFill>
            </p:spPr>
            <p:txBody>
              <a:bodyPr/>
              <a:lstStyle/>
              <a:p>
                <a:r>
                  <a:rPr 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381000"/>
            <a:ext cx="7772400" cy="838200"/>
          </a:xfrm>
        </p:spPr>
        <p:txBody>
          <a:bodyPr/>
          <a:lstStyle/>
          <a:p>
            <a:r>
              <a:rPr lang="en-US" sz="3600" dirty="0">
                <a:latin typeface="Calibri" panose="020F0502020204030204" pitchFamily="34" charset="0"/>
                <a:cs typeface="Calibri" panose="020F0502020204030204" pitchFamily="34" charset="0"/>
              </a:rPr>
              <a:t>ECC Point Operation Costs and modular operations</a:t>
            </a:r>
          </a:p>
        </p:txBody>
      </p:sp>
      <p:sp>
        <p:nvSpPr>
          <p:cNvPr id="119813" name="Rectangle 3"/>
          <p:cNvSpPr>
            <a:spLocks noGrp="1" noChangeArrowheads="1"/>
          </p:cNvSpPr>
          <p:nvPr>
            <p:ph type="body" idx="1"/>
          </p:nvPr>
        </p:nvSpPr>
        <p:spPr>
          <a:xfrm>
            <a:off x="457200" y="18288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ECC </a:t>
            </a:r>
            <a:r>
              <a:rPr lang="en-US" altLang="zh-TW" sz="3600" dirty="0" err="1">
                <a:latin typeface="Calibri" panose="020F0502020204030204" pitchFamily="34" charset="0"/>
                <a:ea typeface="PMingLiU" pitchFamily="18" charset="-120"/>
                <a:cs typeface="Calibri" panose="020F0502020204030204" pitchFamily="34" charset="0"/>
              </a:rPr>
              <a:t>vs</a:t>
            </a:r>
            <a:r>
              <a:rPr lang="en-US" altLang="zh-TW" sz="3600" dirty="0">
                <a:latin typeface="Calibri" panose="020F0502020204030204" pitchFamily="34" charset="0"/>
                <a:ea typeface="PMingLiU" pitchFamily="18" charset="-120"/>
                <a:cs typeface="Calibri" panose="020F0502020204030204" pitchFamily="34" charset="0"/>
              </a:rPr>
              <a:t> RSA performance analysis</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381000" y="2286000"/>
                <a:ext cx="8229600" cy="3200400"/>
              </a:xfrm>
            </p:spPr>
            <p:txBody>
              <a:bodyPr/>
              <a:lstStyle/>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lg</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(for EC),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𝑁</m:t>
                    </m:r>
                    <m:r>
                      <a:rPr lang="en-US" altLang="zh-TW" sz="2000" i="1" dirty="0" smtClean="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lg</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a:latin typeface="Cambria Math" panose="02040503050406030204" pitchFamily="18" charset="0"/>
                        <a:ea typeface="PMingLiU" pitchFamily="18" charset="-120"/>
                        <a:cs typeface="Calibri" panose="020F0502020204030204" pitchFamily="34" charset="0"/>
                      </a:rPr>
                      <m:t>exp</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baseline="30000" dirty="0">
                        <a:latin typeface="Cambria Math" panose="02040503050406030204" pitchFamily="18" charset="0"/>
                        <a:ea typeface="PMingLiU" pitchFamily="18" charset="-120"/>
                        <a:cs typeface="Calibri" panose="020F0502020204030204" pitchFamily="34" charset="0"/>
                      </a:rPr>
                      <m:t>1/3</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baseline="30000" dirty="0">
                        <a:latin typeface="Cambria Math" panose="02040503050406030204" pitchFamily="18" charset="0"/>
                        <a:ea typeface="PMingLiU" pitchFamily="18" charset="-120"/>
                        <a:cs typeface="Calibri" panose="020F0502020204030204" pitchFamily="34" charset="0"/>
                      </a:rPr>
                      <m:t>2/3</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𝐸𝐶𝐷𝐿𝑃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𝑛</m:t>
                    </m:r>
                    <m:r>
                      <a:rPr lang="en-US" altLang="zh-TW" sz="2000" i="1" dirty="0">
                        <a:latin typeface="Cambria Math" panose="02040503050406030204" pitchFamily="18" charset="0"/>
                        <a:ea typeface="PMingLiU" pitchFamily="18" charset="-120"/>
                        <a:cs typeface="Calibri" panose="020F0502020204030204" pitchFamily="34" charset="0"/>
                      </a:rPr>
                      <m:t>)= 2</m:t>
                    </m:r>
                    <m:r>
                      <a:rPr lang="en-US" altLang="zh-TW" sz="2000" i="1" baseline="30000" dirty="0">
                        <a:latin typeface="Cambria Math" panose="02040503050406030204" pitchFamily="18" charset="0"/>
                        <a:ea typeface="PMingLiU" pitchFamily="18" charset="-120"/>
                        <a:cs typeface="Calibri" panose="020F0502020204030204" pitchFamily="34" charset="0"/>
                      </a:rPr>
                      <m:t>𝑛</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dirty="0" smtClean="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a:rPr lang="en-US" altLang="zh-TW" sz="2000" b="0" i="1" dirty="0" smtClean="0">
                            <a:latin typeface="Cambria Math" panose="02040503050406030204" pitchFamily="18" charset="0"/>
                            <a:ea typeface="PMingLiU" pitchFamily="18" charset="-120"/>
                            <a:cs typeface="Calibri" panose="020F0502020204030204" pitchFamily="34" charset="0"/>
                          </a:rPr>
                          <m:t>𝑁</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1</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m:t>
                        </m:r>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2</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2</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~4.91</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381000" y="2286000"/>
                <a:ext cx="8229600" cy="3200400"/>
              </a:xfrm>
              <a:blipFill>
                <a:blip r:embed="rId2"/>
                <a:stretch>
                  <a:fillRect l="-924" t="-1186" r="-462"/>
                </a:stretch>
              </a:blipFill>
            </p:spPr>
            <p:txBody>
              <a:bodyPr/>
              <a:lstStyle/>
              <a:p>
                <a:r>
                  <a:rPr 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09600" y="304800"/>
            <a:ext cx="7772400" cy="11430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NIST Curves</a:t>
            </a:r>
          </a:p>
        </p:txBody>
      </p:sp>
      <mc:AlternateContent xmlns:mc="http://schemas.openxmlformats.org/markup-compatibility/2006" xmlns:a14="http://schemas.microsoft.com/office/drawing/2010/main">
        <mc:Choice Requires="a14">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=2192−264−1,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=2224−296+1,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=2256−2224+2192+296−1,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2384−2128− 296+232−1,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521</m:t>
                        </m:r>
                      </m:sup>
                    </m:sSup>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or  binary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 2163, 2233, 2283, 2409, 2571</m:t>
                    </m:r>
                  </m:oMath>
                </a14:m>
                <a:r>
                  <a:rPr lang="en-US" sz="2000" dirty="0">
                    <a:latin typeface="Calibri" panose="020F0502020204030204" pitchFamily="34" charset="0"/>
                    <a:cs typeface="Calibri" panose="020F0502020204030204" pitchFamily="34" charset="0"/>
                  </a:rPr>
                  <a:t>.  </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t is called the trace of 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[2] =1, </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𝑍𝑛</m:t>
                    </m:r>
                    <m:r>
                      <a:rPr lang="en-US" sz="2000" i="1" baseline="-25000" dirty="0">
                        <a:latin typeface="Cambria Math" panose="02040503050406030204" pitchFamily="18" charset="0"/>
                        <a:cs typeface="Calibri" panose="020F0502020204030204" pitchFamily="34" charset="0"/>
                      </a:rPr>
                      <m:t>1= {</m:t>
                    </m:r>
                    <m:r>
                      <a:rPr lang="en-US" sz="2000" i="1" dirty="0" err="1">
                        <a:latin typeface="Cambria Math" panose="02040503050406030204" pitchFamily="18" charset="0"/>
                        <a:cs typeface="Calibri" panose="020F0502020204030204" pitchFamily="34" charset="0"/>
                      </a:rPr>
                      <m:t>𝑘𝑃</m:t>
                    </m:r>
                    <m:r>
                      <a:rPr lang="en-US" sz="2000" i="1" dirty="0">
                        <a:latin typeface="Cambria Math" panose="02040503050406030204" pitchFamily="18" charset="0"/>
                        <a:cs typeface="Calibri" panose="020F0502020204030204" pitchFamily="34" charset="0"/>
                      </a:rPr>
                      <m:t>: 0&lt;</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and P is a generator.</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baseline="-25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mc:Choice>
        <mc:Fallback xmlns="">
          <p:sp>
            <p:nvSpPr>
              <p:cNvPr id="121861" name="Rectangle 3"/>
              <p:cNvSpPr>
                <a:spLocks noGrp="1" noRot="1" noChangeAspect="1" noMove="1" noResize="1" noEditPoints="1" noAdjustHandles="1" noChangeArrowheads="1" noChangeShapeType="1" noTextEdit="1"/>
              </p:cNvSpPr>
              <p:nvPr>
                <p:ph type="body" idx="1"/>
              </p:nvPr>
            </p:nvSpPr>
            <p:spPr>
              <a:xfrm>
                <a:off x="495300" y="2209800"/>
                <a:ext cx="8153400" cy="3200400"/>
              </a:xfrm>
              <a:blipFill>
                <a:blip r:embed="rId3"/>
                <a:stretch>
                  <a:fillRect l="-621" t="-2372"/>
                </a:stretch>
              </a:blipFill>
            </p:spPr>
            <p:txBody>
              <a:bodyPr/>
              <a:lstStyle/>
              <a:p>
                <a:r>
                  <a:rPr 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El </a:t>
            </a:r>
            <a:r>
              <a:rPr lang="en-US" altLang="zh-TW" sz="3600" dirty="0" err="1">
                <a:latin typeface="Calibri" panose="020F0502020204030204" pitchFamily="34" charset="0"/>
                <a:ea typeface="PMingLiU" pitchFamily="18" charset="-120"/>
                <a:cs typeface="Calibri" panose="020F0502020204030204" pitchFamily="34" charset="0"/>
              </a:rPr>
              <a:t>Gamal</a:t>
            </a:r>
            <a:r>
              <a:rPr lang="en-US" altLang="zh-TW" sz="3600" dirty="0">
                <a:latin typeface="Calibri" panose="020F0502020204030204" pitchFamily="34" charset="0"/>
                <a:ea typeface="PMingLiU" pitchFamily="18" charset="-120"/>
                <a:cs typeface="Calibri" panose="020F0502020204030204" pitchFamily="34" charset="0"/>
              </a:rPr>
              <a:t> Signature</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sz="2000" i="1" dirty="0" smtClean="0">
                            <a:latin typeface="Cambria Math" panose="02040503050406030204" pitchFamily="18" charset="0"/>
                            <a:cs typeface="Calibri" panose="020F0502020204030204" pitchFamily="34" charset="0"/>
                          </a:rPr>
                        </m:ctrlPr>
                      </m:sSubPr>
                      <m:e>
                        <m:r>
                          <a:rPr lang="en-US" sz="2000" i="1" dirty="0"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𝐺</m:t>
                        </m:r>
                        <m:r>
                          <a:rPr lang="en-US" sz="2000" b="0" i="1" dirty="0" smtClean="0">
                            <a:latin typeface="Cambria Math" panose="02040503050406030204" pitchFamily="18" charset="0"/>
                            <a:cs typeface="Calibri" panose="020F0502020204030204" pitchFamily="34" charset="0"/>
                          </a:rPr>
                          <m:t>|</m:t>
                        </m:r>
                      </m:sub>
                    </m:sSub>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14:m>
                  <m:oMath xmlns:m="http://schemas.openxmlformats.org/officeDocument/2006/math">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𝑋</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𝑔</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up>
                    </m:sSup>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457200" y="2209800"/>
                <a:ext cx="8229600" cy="2590800"/>
              </a:xfrm>
              <a:blipFill>
                <a:blip r:embed="rId2"/>
                <a:stretch>
                  <a:fillRect l="-772" t="-1463"/>
                </a:stretch>
              </a:blipFill>
            </p:spPr>
            <p:txBody>
              <a:bodyPr/>
              <a:lstStyle/>
              <a:p>
                <a:r>
                  <a:rPr 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EC El </a:t>
            </a:r>
            <a:r>
              <a:rPr lang="en-US" altLang="zh-TW" sz="3600" dirty="0" err="1">
                <a:latin typeface="Calibri" panose="020F0502020204030204" pitchFamily="34" charset="0"/>
                <a:ea typeface="PMingLiU" pitchFamily="18" charset="-120"/>
                <a:cs typeface="Calibri" panose="020F0502020204030204" pitchFamily="34" charset="0"/>
              </a:rPr>
              <a:t>Gamal</a:t>
            </a:r>
            <a:r>
              <a:rPr lang="en-US" altLang="zh-TW" sz="3600" dirty="0">
                <a:latin typeface="Calibri" panose="020F0502020204030204" pitchFamily="34" charset="0"/>
                <a:ea typeface="PMingLiU" pitchFamily="18" charset="-120"/>
                <a:cs typeface="Calibri" panose="020F0502020204030204" pitchFamily="34" charset="0"/>
              </a:rPr>
              <a:t> Signature</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𝐺</m:t>
                        </m:r>
                        <m:r>
                          <a:rPr lang="en-US" sz="2000" i="1" dirty="0">
                            <a:latin typeface="Cambria Math" panose="02040503050406030204" pitchFamily="18" charset="0"/>
                            <a:cs typeface="Calibri" panose="020F0502020204030204" pitchFamily="34" charset="0"/>
                          </a:rPr>
                          <m:t>|</m:t>
                        </m:r>
                      </m:sub>
                    </m:sSub>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a:t>
                </a:r>
                <a14:m>
                  <m:oMath xmlns:m="http://schemas.openxmlformats.org/officeDocument/2006/math">
                    <m:sSup>
                      <m:sSupPr>
                        <m:ctrlP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𝑋</m:t>
                        </m:r>
                      </m:e>
                      <m: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𝑔</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up>
                    </m:sSup>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381000" y="2362200"/>
                <a:ext cx="8305800" cy="2590800"/>
              </a:xfrm>
              <a:blipFill>
                <a:blip r:embed="rId2"/>
                <a:stretch>
                  <a:fillRect l="-917" t="-1463"/>
                </a:stretch>
              </a:blipFill>
            </p:spPr>
            <p:txBody>
              <a:bodyPr/>
              <a:lstStyle/>
              <a:p>
                <a:r>
                  <a:rPr lang="en-US">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54756" y="228600"/>
            <a:ext cx="7772400" cy="914400"/>
          </a:xfrm>
        </p:spPr>
        <p:txBody>
          <a:bodyPr/>
          <a:lstStyle/>
          <a:p>
            <a:r>
              <a:rPr lang="en-US" sz="3600" dirty="0">
                <a:latin typeface="Calibri" panose="020F0502020204030204" pitchFamily="34" charset="0"/>
                <a:cs typeface="Calibri" panose="020F0502020204030204" pitchFamily="34" charset="0"/>
              </a:rPr>
              <a:t>Factoring using Elliptic Curves</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an elliptic curve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and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two rational points whose denominators are prime to n.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𝐸</m:t>
                    </m:r>
                  </m:oMath>
                </a14:m>
                <a:r>
                  <a:rPr lang="en-US" sz="2000" dirty="0">
                    <a:latin typeface="Calibri" panose="020F0502020204030204" pitchFamily="34" charset="0"/>
                    <a:cs typeface="Calibri" panose="020F0502020204030204" pitchFamily="34" charset="0"/>
                  </a:rPr>
                  <a:t>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,6)=1, </m:t>
                    </m:r>
                    <m:r>
                      <a:rPr lang="en-US" sz="2000" i="1" dirty="0" err="1">
                        <a:latin typeface="Cambria Math" panose="02040503050406030204" pitchFamily="18" charset="0"/>
                        <a:cs typeface="Calibri" panose="020F0502020204030204" pitchFamily="34" charset="0"/>
                      </a:rPr>
                      <m:t>𝑛</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𝑚𝑟</m:t>
                    </m:r>
                  </m:oMath>
                </a14:m>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𝑏𝑥</m:t>
                    </m:r>
                    <m:r>
                      <a:rPr lang="en-US" sz="2000" i="1" baseline="-25000"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4</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baseline="30000" dirty="0" smtClean="0">
                        <a:latin typeface="Cambria Math" panose="02040503050406030204" pitchFamily="18" charset="0"/>
                        <a:cs typeface="Calibri" panose="020F0502020204030204" pitchFamily="34" charset="0"/>
                        <a:sym typeface="Symbol" pitchFamily="18" charset="2"/>
                      </a:rPr>
                      <m:t>3</m:t>
                    </m:r>
                    <m:r>
                      <a:rPr lang="en-US" sz="2000" i="1" dirty="0" smtClean="0">
                        <a:latin typeface="Cambria Math" panose="02040503050406030204" pitchFamily="18" charset="0"/>
                        <a:cs typeface="Calibri" panose="020F0502020204030204" pitchFamily="34" charset="0"/>
                        <a:sym typeface="Symbol" pitchFamily="18" charset="2"/>
                      </a:rPr>
                      <m:t>+27</m:t>
                    </m:r>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baseline="30000" dirty="0" smtClean="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)=1</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𝑘𝑃</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𝐷</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𝑑</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495300" y="1752600"/>
                <a:ext cx="8153400" cy="3962400"/>
              </a:xfrm>
              <a:blipFill>
                <a:blip r:embed="rId2"/>
                <a:stretch>
                  <a:fillRect l="-621" t="-2556" r="-1242" b="-2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95300" y="1600200"/>
                <a:ext cx="8153400" cy="4419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rPr>
                      <m:t>deg</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rPr>
                      <m:t>deg</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𝑔</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and,</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baseline="-25000"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𝝴</m:t>
                    </m:r>
                    <m:r>
                      <a:rPr lang="en-US" sz="2000" i="1" baseline="-25000"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𝐼</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𝑚𝑛</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𝑚𝑛</m:t>
                    </m:r>
                  </m:oMath>
                </a14:m>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95300" y="1600200"/>
                <a:ext cx="8153400" cy="4419600"/>
              </a:xfrm>
              <a:blipFill>
                <a:blip r:embed="rId3"/>
                <a:stretch>
                  <a:fillRect l="-621" t="-171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304800"/>
            <a:ext cx="8915400" cy="914400"/>
          </a:xfrm>
        </p:spPr>
        <p:txBody>
          <a:bodyPr/>
          <a:lstStyle/>
          <a:p>
            <a:r>
              <a:rPr lang="en-US" sz="3600" dirty="0">
                <a:latin typeface="Calibri" panose="020F0502020204030204" pitchFamily="34" charset="0"/>
                <a:cs typeface="Calibri" panose="020F0502020204030204" pitchFamily="34" charset="0"/>
              </a:rPr>
              <a:t>Factoring using elliptic curves -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+10</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−2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=(4332, 3230)</m:t>
                    </m:r>
                  </m:oMath>
                </a14:m>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=(3230−3)/(4332−1)=3227/4331</m:t>
                    </m:r>
                  </m:oMath>
                </a14:m>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85800" y="2362200"/>
                <a:ext cx="7772400" cy="3276600"/>
              </a:xfrm>
              <a:blipFill>
                <a:blip r:embed="rId2"/>
                <a:stretch>
                  <a:fillRect l="-979" t="-3089"/>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228600" y="381000"/>
            <a:ext cx="8915400" cy="914400"/>
          </a:xfrm>
        </p:spPr>
        <p:txBody>
          <a:bodyPr/>
          <a:lstStyle/>
          <a:p>
            <a:r>
              <a:rPr lang="en-US" sz="3600" dirty="0">
                <a:latin typeface="Calibri" panose="020F0502020204030204" pitchFamily="34" charset="0"/>
                <a:cs typeface="Calibri" panose="020F0502020204030204" pitchFamily="34" charset="0"/>
              </a:rPr>
              <a:t>Factoring using elliptic curves -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1,2,…</m:t>
                    </m:r>
                  </m:oMath>
                </a14:m>
                <a:endParaRPr lang="en-US" sz="2000" dirty="0">
                  <a:latin typeface="Calibri" panose="020F0502020204030204" pitchFamily="34" charset="0"/>
                  <a:cs typeface="Calibri" panose="020F0502020204030204" pitchFamily="34" charset="0"/>
                </a:endParaRP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171450"/>
            <a:ext cx="8751887" cy="742950"/>
          </a:xfrm>
        </p:spPr>
        <p:txBody>
          <a:bodyPr/>
          <a:lstStyle/>
          <a:p>
            <a:r>
              <a:rPr lang="en-US" sz="3600" dirty="0">
                <a:latin typeface="Calibri" panose="020F0502020204030204" pitchFamily="34" charset="0"/>
                <a:cs typeface="Calibri" panose="020F0502020204030204" pitchFamily="34" charset="0"/>
              </a:rPr>
              <a:t>Divisors</a:t>
            </a:r>
            <a:endParaRPr lang="en-US" sz="3600" dirty="0">
              <a:solidFill>
                <a:schemeClr val="tx1"/>
              </a:solidFill>
              <a:latin typeface="Calibri" panose="020F0502020204030204" pitchFamily="34" charset="0"/>
              <a:cs typeface="Calibri" panose="020F0502020204030204" pitchFamily="34" charset="0"/>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247650"/>
            <a:ext cx="8751887" cy="742950"/>
          </a:xfrm>
        </p:spPr>
        <p:txBody>
          <a:bodyPr/>
          <a:lstStyle/>
          <a:p>
            <a:r>
              <a:rPr lang="en-US" sz="3600" dirty="0">
                <a:latin typeface="Calibri" panose="020F0502020204030204" pitchFamily="34" charset="0"/>
                <a:cs typeface="Calibri" panose="020F0502020204030204" pitchFamily="34" charset="0"/>
              </a:rPr>
              <a:t>Pairings</a:t>
            </a:r>
            <a:endParaRPr lang="en-US" sz="3600" dirty="0">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endParaRPr/>
              </a:p>
              <a:p>
                <a:pPr>
                  <a:lnSpc>
                    <a:spcPct val="90000"/>
                  </a:lnSpc>
                  <a:spcBef>
                    <a:spcPts val="200"/>
                  </a:spcBef>
                </a:pPr>
                <a:endParaRP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𝑆</m:t>
                    </m:r>
                    <m:r>
                      <a:rPr lang="en-US" sz="2000" i="1" dirty="0" smtClean="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𝑆</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𝑛𝑃</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𝑛</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𝑒</m:t>
                    </m:r>
                    <m:r>
                      <a:rPr lang="en-US" sz="2000" i="1" baseline="-25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𝑆</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𝑇</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𝑔</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𝑃</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𝑆</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𝑔</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𝑃</m:t>
                    </m:r>
                    <m:r>
                      <a:rPr lang="en-US" sz="2000" i="1" dirty="0">
                        <a:latin typeface="Cambria Math" panose="02040503050406030204" pitchFamily="18" charset="0"/>
                        <a:cs typeface="Calibri" panose="020F0502020204030204" pitchFamily="34" charset="0"/>
                        <a:sym typeface="Wingdings" pitchFamily="2" charset="2"/>
                      </a:rPr>
                      <m:t>)</m:t>
                    </m:r>
                  </m:oMath>
                </a14:m>
                <a:r>
                  <a:rPr lang="en-US" sz="2000" dirty="0">
                    <a:latin typeface="Calibri" panose="020F0502020204030204" pitchFamily="34" charset="0"/>
                    <a:cs typeface="Calibri" panose="020F0502020204030204" pitchFamily="34" charset="0"/>
                    <a:sym typeface="Wingdings" pitchFamily="2" charset="2"/>
                  </a:rPr>
                  <a:t>, then</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sym typeface="Wingdings" pitchFamily="2" charset="2"/>
                      </a:rPr>
                      <m:t>𝜇</m:t>
                    </m:r>
                    <m:r>
                      <a:rPr lang="en-US" sz="2000" i="1" baseline="-25000" dirty="0">
                        <a:latin typeface="Cambria Math" panose="02040503050406030204" pitchFamily="18" charset="0"/>
                        <a:cs typeface="Calibri" panose="020F0502020204030204" pitchFamily="34" charset="0"/>
                        <a:sym typeface="Wingdings" pitchFamily="2" charset="2"/>
                      </a:rPr>
                      <m:t>𝑛</m:t>
                    </m:r>
                  </m:oMath>
                </a14:m>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a:t>
                </a:r>
                <a:r>
                  <a:rPr lang="en-US" sz="2000" dirty="0">
                    <a:sym typeface="Wingdings" pitchFamily="2" charset="2"/>
                  </a:rPr>
                  <a:t>.</a:t>
                </a:r>
                <a:endParaRPr lang="en-US" sz="2000" dirty="0"/>
              </a:p>
              <a:p>
                <a:pPr lvl="1">
                  <a:lnSpc>
                    <a:spcPct val="90000"/>
                  </a:lnSpc>
                </a:pPr>
                <a:endParaRPr lang="en-US" sz="2000" dirty="0"/>
              </a:p>
            </p:txBody>
          </p:sp>
        </mc:Choice>
        <mc:Fallback xmlns="">
          <p:sp>
            <p:nvSpPr>
              <p:cNvPr id="904195" name="Rectangle 3"/>
              <p:cNvSpPr>
                <a:spLocks noGrp="1" noRot="1" noChangeAspect="1" noMove="1" noResize="1" noEditPoints="1" noAdjustHandles="1" noChangeArrowheads="1" noChangeShapeType="1" noTextEdit="1"/>
              </p:cNvSpPr>
              <p:nvPr>
                <p:ph type="body" sz="half" idx="1"/>
              </p:nvPr>
            </p:nvSpPr>
            <p:spPr>
              <a:xfrm>
                <a:off x="533400" y="1783629"/>
                <a:ext cx="8153400" cy="3855171"/>
              </a:xfrm>
              <a:blipFill>
                <a:blip r:embed="rId2"/>
                <a:stretch>
                  <a:fillRect l="-935" t="-328"/>
                </a:stretch>
              </a:blipFill>
              <a:ln/>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latin typeface="Calibri" panose="020F0502020204030204" pitchFamily="34" charset="0"/>
                <a:cs typeface="Calibri" panose="020F0502020204030204" pitchFamily="34" charset="0"/>
              </a:rPr>
              <a:t>End</a:t>
            </a:r>
          </a:p>
        </p:txBody>
      </p:sp>
    </p:spTree>
    <p:extLst>
      <p:ext uri="{BB962C8B-B14F-4D97-AF65-F5344CB8AC3E}">
        <p14:creationId xmlns:p14="http://schemas.microsoft.com/office/powerpoint/2010/main" val="393968780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latin typeface="Calibri" panose="020F0502020204030204" pitchFamily="34" charset="0"/>
                <a:cs typeface="Calibri" panose="020F0502020204030204" pitchFamily="34" charset="0"/>
              </a:rPr>
              <a:t>Endomorphisms</a:t>
            </a:r>
            <a:endParaRPr lang="en-US" sz="3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09600" y="1589314"/>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𝑥</m:t>
                    </m:r>
                    <m:r>
                      <a:rPr lang="en-US" sz="2000" i="1" dirty="0" err="1">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max</m:t>
                    </m:r>
                    <m:r>
                      <a:rPr lang="en-US" sz="2000" i="1" dirty="0" smtClean="0">
                        <a:latin typeface="Cambria Math" panose="02040503050406030204" pitchFamily="18" charset="0"/>
                        <a:cs typeface="Calibri" panose="020F0502020204030204" pitchFamily="34" charset="0"/>
                        <a:sym typeface="Wingdings" pitchFamily="2" charset="2"/>
                      </a:rPr>
                      <m:t>⁡(</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𝑝</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𝑞</m:t>
                    </m:r>
                    <m:r>
                      <a:rPr lang="en-US" sz="2000" i="1" dirty="0" smtClean="0">
                        <a:latin typeface="Cambria Math" panose="02040503050406030204" pitchFamily="18" charset="0"/>
                        <a:cs typeface="Calibri" panose="020F0502020204030204" pitchFamily="34" charset="0"/>
                        <a:sym typeface="Wingdings" pitchFamily="2" charset="2"/>
                      </a:rPr>
                      <m:t>)).</m:t>
                    </m:r>
                  </m:oMath>
                </a14:m>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𝑟</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oMath>
                </a14:m>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𝐹</m:t>
                    </m:r>
                    <m:r>
                      <a:rPr lang="en-US" sz="2000" i="1" baseline="-25000" dirty="0" err="1">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𝑎</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 </m:t>
                    </m:r>
                    <m:r>
                      <m:rPr>
                        <m:sty m:val="p"/>
                      </m:rPr>
                      <a:rPr lang="en-US" sz="2000" i="1" dirty="0">
                        <a:latin typeface="Cambria Math" panose="02040503050406030204" pitchFamily="18" charset="0"/>
                        <a:cs typeface="Calibri" panose="020F0502020204030204" pitchFamily="34" charset="0"/>
                        <a:sym typeface="Wingdings" pitchFamily="2" charset="2"/>
                      </a:rPr>
                      <m:t>deg</m:t>
                    </m:r>
                    <m:r>
                      <a:rPr lang="en-US" sz="2000" i="1" dirty="0">
                        <a:latin typeface="Cambria Math" panose="02040503050406030204" pitchFamily="18" charset="0"/>
                        <a:cs typeface="Calibri" panose="020F0502020204030204" pitchFamily="34" charset="0"/>
                        <a:sym typeface="Wingdings" pitchFamily="2" charset="2"/>
                      </a:rPr>
                      <m:t>⁡(</m:t>
                    </m:r>
                    <m:r>
                      <m:rPr>
                        <m:sty m:val="p"/>
                      </m:rPr>
                      <a:rPr lang="en-US" sz="2000" i="1" dirty="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𝑓</m:t>
                    </m:r>
                    <m:r>
                      <a:rPr lang="en-US" sz="2000" i="1" baseline="-25000" dirty="0">
                        <a:latin typeface="Cambria Math" panose="02040503050406030204" pitchFamily="18" charset="0"/>
                        <a:cs typeface="Calibri" panose="020F0502020204030204" pitchFamily="34" charset="0"/>
                        <a:sym typeface="Wingdings" pitchFamily="2" charset="2"/>
                      </a:rPr>
                      <m:t>𝑝</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𝑎𝑓𝑝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09600" y="1589314"/>
                <a:ext cx="7924800" cy="4876800"/>
              </a:xfrm>
              <a:blipFill>
                <a:blip r:embed="rId3"/>
                <a:stretch>
                  <a:fillRect l="-801" t="-1558"/>
                </a:stretch>
              </a:blipFill>
            </p:spPr>
            <p:txBody>
              <a:bodyPr/>
              <a:lstStyle/>
              <a:p>
                <a:r>
                  <a:rPr lang="en-US">
                    <a:noFill/>
                  </a:rPr>
                  <a:t> </a:t>
                </a:r>
              </a:p>
            </p:txBody>
          </p:sp>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56</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Shanks and </a:t>
            </a:r>
            <a:r>
              <a:rPr lang="en-US" altLang="zh-TW" sz="3600" dirty="0" err="1">
                <a:latin typeface="Calibri" panose="020F0502020204030204" pitchFamily="34" charset="0"/>
                <a:ea typeface="PMingLiU" pitchFamily="18" charset="-120"/>
                <a:cs typeface="Calibri" panose="020F0502020204030204" pitchFamily="34" charset="0"/>
              </a:rPr>
              <a:t>Menstre</a:t>
            </a:r>
            <a:endParaRPr lang="en-US" altLang="zh-TW" sz="3600" dirty="0">
              <a:latin typeface="Calibri" panose="020F0502020204030204" pitchFamily="34" charset="0"/>
              <a:ea typeface="PMingLiU" pitchFamily="18" charset="-120"/>
              <a:cs typeface="Calibri" panose="020F0502020204030204" pitchFamily="34" charset="0"/>
            </a:endParaRPr>
          </a:p>
        </p:txBody>
      </p:sp>
      <p:sp>
        <p:nvSpPr>
          <p:cNvPr id="115717" name="Rectangle 5"/>
          <p:cNvSpPr>
            <a:spLocks noGrp="1" noChangeArrowheads="1"/>
          </p:cNvSpPr>
          <p:nvPr>
            <p:ph type="body" idx="1"/>
          </p:nvPr>
        </p:nvSpPr>
        <p:spPr>
          <a:xfrm>
            <a:off x="609600" y="18288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57</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err="1">
                <a:latin typeface="Calibri" panose="020F0502020204030204" pitchFamily="34" charset="0"/>
                <a:cs typeface="Calibri" panose="020F0502020204030204" pitchFamily="34" charset="0"/>
              </a:rPr>
              <a:t>Endomorphisms</a:t>
            </a:r>
            <a:r>
              <a:rPr lang="en-US" sz="3600" dirty="0">
                <a:latin typeface="Calibri" panose="020F0502020204030204" pitchFamily="34" charset="0"/>
                <a:cs typeface="Calibri" panose="020F0502020204030204" pitchFamily="34" charset="0"/>
              </a:rPr>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05000"/>
                <a:ext cx="8305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𝑖𝑠</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𝑄</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𝑄</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𝑂</m:t>
                    </m:r>
                  </m:oMath>
                </a14:m>
                <a:r>
                  <a:rPr lang="en-US" sz="2000" dirty="0">
                    <a:latin typeface="Calibri" panose="020F0502020204030204" pitchFamily="34" charset="0"/>
                    <a:cs typeface="Calibri" panose="020F0502020204030204" pitchFamily="34" charset="0"/>
                  </a:rPr>
                  <a:t>.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𝑦</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a:t>
                </a:r>
                <a14:m>
                  <m:oMath xmlns:m="http://schemas.openxmlformats.org/officeDocument/2006/math">
                    <m:r>
                      <a:rPr lang="en-US" sz="2000" i="1" dirty="0" smtClean="0">
                        <a:latin typeface="Cambria Math" panose="02040503050406030204" pitchFamily="18" charset="0"/>
                        <a:cs typeface="Calibri" panose="020F0502020204030204" pitchFamily="34" charset="0"/>
                      </a:rPr>
                      <m:t>𝛥</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singular curves 𝛥=0) and define the j-invariant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05000"/>
                <a:ext cx="8305800" cy="4343400"/>
              </a:xfrm>
              <a:blipFill>
                <a:blip r:embed="rId3"/>
                <a:stretch>
                  <a:fillRect l="-763" t="-1749"/>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58</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Isomorphic Curves and the j-invariant</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19100" y="18288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3</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𝑠𝑢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𝑡</m:t>
                    </m:r>
                  </m:oMath>
                </a14:m>
                <a:r>
                  <a:rPr lang="en-US" sz="2000" dirty="0">
                    <a:latin typeface="Calibri" panose="020F0502020204030204" pitchFamily="34" charset="0"/>
                    <a:cs typeface="Calibri" panose="020F0502020204030204" pitchFamily="34" charset="0"/>
                    <a:sym typeface="Wingdings" pitchFamily="2" charset="2"/>
                  </a:rPr>
                  <a: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singular curves 𝛥=0) and define the j-invariant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 1728/</m:t>
                    </m:r>
                    <m:r>
                      <a:rPr lang="en-US" sz="2000" i="1" dirty="0">
                        <a:latin typeface="Cambria Math" panose="02040503050406030204" pitchFamily="18" charset="0"/>
                        <a:cs typeface="Calibri" panose="020F0502020204030204" pitchFamily="34" charset="0"/>
                      </a:rPr>
                      <m:t>𝛥</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there is a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𝜇</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𝜇</m:t>
                    </m:r>
                    <m:r>
                      <a:rPr lang="en-US" sz="2000" i="1" baseline="30000" dirty="0">
                        <a:latin typeface="Cambria Math" panose="02040503050406030204" pitchFamily="18" charset="0"/>
                        <a:cs typeface="Calibri" panose="020F0502020204030204" pitchFamily="34" charset="0"/>
                      </a:rPr>
                      <m:t>6</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19100" y="1828800"/>
                <a:ext cx="8305800" cy="4191000"/>
              </a:xfrm>
              <a:blipFill>
                <a:blip r:embed="rId3"/>
                <a:stretch>
                  <a:fillRect l="-917" t="-1813"/>
                </a:stretch>
              </a:blipFill>
            </p:spPr>
            <p:txBody>
              <a:bodyPr/>
              <a:lstStyle/>
              <a:p>
                <a:r>
                  <a:rPr 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59</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The Division Polynomials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19100" y="1905000"/>
                <a:ext cx="8305800" cy="4191000"/>
              </a:xfrm>
            </p:spPr>
            <p:txBody>
              <a:bodyPr/>
              <a:lstStyle/>
              <a:p>
                <a:pPr>
                  <a:lnSpc>
                    <a:spcPct val="90000"/>
                  </a:lnSpc>
                  <a:spcBef>
                    <a:spcPts val="200"/>
                  </a:spcBef>
                </a:pPr>
                <a14:m>
                  <m:oMath xmlns:m="http://schemas.openxmlformats.org/officeDocument/2006/math">
                    <m:d>
                      <m:dPr>
                        <m:begChr m:val="["/>
                        <m:endChr m:val="]"/>
                        <m:ctrlPr>
                          <a:rPr lang="ar-AE" sz="2000" i="1" dirty="0" smtClean="0">
                            <a:latin typeface="Cambria Math" panose="02040503050406030204" pitchFamily="18" charset="0"/>
                            <a:cs typeface="Calibri" panose="020F0502020204030204" pitchFamily="34" charset="0"/>
                          </a:rPr>
                        </m:ctrlPr>
                      </m:dPr>
                      <m:e>
                        <m:r>
                          <a:rPr lang="ar-AE" sz="2000" i="1" dirty="0" smtClean="0">
                            <a:latin typeface="Cambria Math" panose="02040503050406030204" pitchFamily="18" charset="0"/>
                            <a:cs typeface="Calibri" panose="020F0502020204030204" pitchFamily="34" charset="0"/>
                          </a:rPr>
                          <m:t>𝑚</m:t>
                        </m:r>
                      </m:e>
                    </m:d>
                    <m:d>
                      <m:dPr>
                        <m:ctrlPr>
                          <a:rPr lang="ar-AE" sz="2000" i="1" dirty="0" smtClean="0">
                            <a:latin typeface="Cambria Math" panose="02040503050406030204" pitchFamily="18" charset="0"/>
                            <a:cs typeface="Calibri" panose="020F0502020204030204" pitchFamily="34" charset="0"/>
                          </a:rPr>
                        </m:ctrlPr>
                      </m:dPr>
                      <m:e>
                        <m:r>
                          <a:rPr lang="ar-AE" sz="2000" i="1" dirty="0" err="1">
                            <a:latin typeface="Cambria Math" panose="02040503050406030204" pitchFamily="18" charset="0"/>
                            <a:cs typeface="Calibri" panose="020F0502020204030204" pitchFamily="34" charset="0"/>
                          </a:rPr>
                          <m:t>𝑥</m:t>
                        </m:r>
                        <m:r>
                          <a:rPr lang="ar-AE" sz="2000" i="1" dirty="0" err="1">
                            <a:latin typeface="Cambria Math" panose="02040503050406030204" pitchFamily="18" charset="0"/>
                            <a:cs typeface="Calibri" panose="020F0502020204030204" pitchFamily="34" charset="0"/>
                          </a:rPr>
                          <m:t>,</m:t>
                        </m:r>
                        <m:r>
                          <a:rPr lang="ar-AE" sz="2000" i="1" dirty="0" err="1">
                            <a:latin typeface="Cambria Math" panose="02040503050406030204" pitchFamily="18" charset="0"/>
                            <a:cs typeface="Calibri" panose="020F0502020204030204" pitchFamily="34" charset="0"/>
                          </a:rPr>
                          <m:t>𝑦</m:t>
                        </m:r>
                      </m:e>
                    </m:d>
                    <m:r>
                      <a:rPr lang="ar-AE" sz="2000" i="1" dirty="0">
                        <a:latin typeface="Cambria Math" panose="02040503050406030204" pitchFamily="18" charset="0"/>
                        <a:cs typeface="Calibri" panose="020F0502020204030204" pitchFamily="34" charset="0"/>
                      </a:rPr>
                      <m:t>= </m:t>
                    </m:r>
                    <m:d>
                      <m:dPr>
                        <m:ctrlPr>
                          <a:rPr lang="ar-AE" sz="2000" i="1" dirty="0">
                            <a:latin typeface="Cambria Math" panose="02040503050406030204" pitchFamily="18" charset="0"/>
                            <a:cs typeface="Calibri" panose="020F0502020204030204" pitchFamily="34" charset="0"/>
                          </a:rPr>
                        </m:ctrlPr>
                      </m:dPr>
                      <m:e>
                        <m:f>
                          <m:fPr>
                            <m:ctrlPr>
                              <a:rPr lang="ar-AE" sz="2000" i="1" dirty="0">
                                <a:latin typeface="Cambria Math" panose="02040503050406030204" pitchFamily="18" charset="0"/>
                                <a:cs typeface="Calibri" panose="020F0502020204030204" pitchFamily="34" charset="0"/>
                              </a:rPr>
                            </m:ctrlPr>
                          </m:fPr>
                          <m:num>
                            <m:r>
                              <a:rPr lang="ar-AE" sz="2000" i="1" dirty="0" err="1">
                                <a:latin typeface="Cambria Math" panose="02040503050406030204" pitchFamily="18" charset="0"/>
                                <a:cs typeface="Calibri" panose="020F0502020204030204" pitchFamily="34" charset="0"/>
                              </a:rPr>
                              <m:t>𝑞</m:t>
                            </m:r>
                            <m:r>
                              <a:rPr lang="ar-AE" sz="2000" i="1" baseline="-25000" dirty="0" err="1">
                                <a:latin typeface="Cambria Math" panose="02040503050406030204" pitchFamily="18" charset="0"/>
                                <a:cs typeface="Calibri" panose="020F0502020204030204" pitchFamily="34" charset="0"/>
                              </a:rPr>
                              <m:t>𝑚</m:t>
                            </m:r>
                            <m:d>
                              <m:dPr>
                                <m:ctrlPr>
                                  <a:rPr lang="ar-AE" sz="2000" i="1" baseline="-25000" dirty="0">
                                    <a:latin typeface="Cambria Math" panose="02040503050406030204" pitchFamily="18" charset="0"/>
                                    <a:cs typeface="Calibri" panose="020F0502020204030204" pitchFamily="34" charset="0"/>
                                  </a:rPr>
                                </m:ctrlPr>
                              </m:dPr>
                              <m:e>
                                <m:r>
                                  <a:rPr lang="ar-AE" sz="2000" i="1" dirty="0" err="1">
                                    <a:latin typeface="Cambria Math" panose="02040503050406030204" pitchFamily="18" charset="0"/>
                                    <a:cs typeface="Calibri" panose="020F0502020204030204" pitchFamily="34" charset="0"/>
                                  </a:rPr>
                                  <m:t>𝑥</m:t>
                                </m:r>
                                <m:r>
                                  <a:rPr lang="ar-AE" sz="2000" i="1" dirty="0" err="1">
                                    <a:latin typeface="Cambria Math" panose="02040503050406030204" pitchFamily="18" charset="0"/>
                                    <a:cs typeface="Calibri" panose="020F0502020204030204" pitchFamily="34" charset="0"/>
                                  </a:rPr>
                                  <m:t>,</m:t>
                                </m:r>
                                <m:r>
                                  <a:rPr lang="ar-AE" sz="2000" i="1" dirty="0" err="1">
                                    <a:latin typeface="Cambria Math" panose="02040503050406030204" pitchFamily="18" charset="0"/>
                                    <a:cs typeface="Calibri" panose="020F0502020204030204" pitchFamily="34" charset="0"/>
                                  </a:rPr>
                                  <m:t>𝑦</m:t>
                                </m:r>
                              </m:e>
                            </m:d>
                          </m:num>
                          <m:den>
                            <m:r>
                              <a:rPr lang="ar-AE" sz="2000" i="1" dirty="0" err="1">
                                <a:latin typeface="Cambria Math" panose="02040503050406030204" pitchFamily="18" charset="0"/>
                                <a:cs typeface="Calibri" panose="020F0502020204030204" pitchFamily="34" charset="0"/>
                              </a:rPr>
                              <m:t>𝑦</m:t>
                            </m:r>
                            <m:r>
                              <a:rPr lang="ar-AE" sz="2000" i="1" baseline="-25000" dirty="0" err="1">
                                <a:latin typeface="Cambria Math" panose="02040503050406030204" pitchFamily="18" charset="0"/>
                                <a:cs typeface="Calibri" panose="020F0502020204030204" pitchFamily="34" charset="0"/>
                              </a:rPr>
                              <m:t>𝑚</m:t>
                            </m:r>
                            <m:d>
                              <m:dPr>
                                <m:ctrlPr>
                                  <a:rPr lang="ar-AE" sz="2000" i="1" baseline="-25000" dirty="0">
                                    <a:latin typeface="Cambria Math" panose="02040503050406030204" pitchFamily="18" charset="0"/>
                                    <a:cs typeface="Calibri" panose="020F0502020204030204" pitchFamily="34" charset="0"/>
                                  </a:rPr>
                                </m:ctrlPr>
                              </m:dPr>
                              <m:e>
                                <m:r>
                                  <a:rPr lang="ar-AE" sz="2000" i="1" dirty="0" err="1">
                                    <a:latin typeface="Cambria Math" panose="02040503050406030204" pitchFamily="18" charset="0"/>
                                    <a:cs typeface="Calibri" panose="020F0502020204030204" pitchFamily="34" charset="0"/>
                                  </a:rPr>
                                  <m:t>𝑥</m:t>
                                </m:r>
                                <m:r>
                                  <a:rPr lang="ar-AE" sz="2000" i="1" dirty="0" err="1">
                                    <a:latin typeface="Cambria Math" panose="02040503050406030204" pitchFamily="18" charset="0"/>
                                    <a:cs typeface="Calibri" panose="020F0502020204030204" pitchFamily="34" charset="0"/>
                                  </a:rPr>
                                  <m:t>,</m:t>
                                </m:r>
                                <m:r>
                                  <a:rPr lang="ar-AE" sz="2000" i="1" dirty="0" err="1">
                                    <a:latin typeface="Cambria Math" panose="02040503050406030204" pitchFamily="18" charset="0"/>
                                    <a:cs typeface="Calibri" panose="020F0502020204030204" pitchFamily="34" charset="0"/>
                                  </a:rPr>
                                  <m:t>𝑦</m:t>
                                </m:r>
                              </m:e>
                            </m:d>
                            <m:r>
                              <a:rPr lang="ar-AE" sz="2000" i="1" baseline="30000" dirty="0">
                                <a:latin typeface="Cambria Math" panose="02040503050406030204" pitchFamily="18" charset="0"/>
                                <a:cs typeface="Calibri" panose="020F0502020204030204" pitchFamily="34" charset="0"/>
                              </a:rPr>
                              <m:t>2</m:t>
                            </m:r>
                          </m:den>
                        </m:f>
                      </m:e>
                    </m:d>
                    <m:r>
                      <a:rPr lang="en-US" sz="2000" b="0" i="1" dirty="0" smtClean="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 </m:t>
                    </m:r>
                    <m:r>
                      <a:rPr lang="ar-AE" sz="2000" i="1" dirty="0">
                        <a:latin typeface="Cambria Math" panose="02040503050406030204" pitchFamily="18" charset="0"/>
                        <a:cs typeface="Calibri" panose="020F0502020204030204" pitchFamily="34" charset="0"/>
                      </a:rPr>
                      <m:t>𝑤</m:t>
                    </m:r>
                    <m:r>
                      <a:rPr lang="ar-AE" sz="2000" b="0" i="1" dirty="0" smtClean="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m:t>
                    </m:r>
                    <m:r>
                      <a:rPr lang="ar-AE" sz="2000" i="1" dirty="0" err="1">
                        <a:latin typeface="Cambria Math" panose="02040503050406030204" pitchFamily="18" charset="0"/>
                        <a:cs typeface="Calibri" panose="020F0502020204030204" pitchFamily="34" charset="0"/>
                      </a:rPr>
                      <m:t>𝑥</m:t>
                    </m:r>
                    <m:r>
                      <a:rPr lang="ar-AE" sz="2000" i="1" dirty="0" err="1">
                        <a:latin typeface="Cambria Math" panose="02040503050406030204" pitchFamily="18" charset="0"/>
                        <a:cs typeface="Calibri" panose="020F0502020204030204" pitchFamily="34" charset="0"/>
                      </a:rPr>
                      <m:t>,</m:t>
                    </m:r>
                    <m:r>
                      <a:rPr lang="ar-AE" sz="2000" i="1" dirty="0" err="1">
                        <a:latin typeface="Cambria Math" panose="02040503050406030204" pitchFamily="18" charset="0"/>
                        <a:cs typeface="Calibri" panose="020F0502020204030204" pitchFamily="34" charset="0"/>
                      </a:rPr>
                      <m:t>𝑦</m:t>
                    </m:r>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𝑦</m:t>
                    </m:r>
                    <m:r>
                      <a:rPr lang="ar-AE" sz="2000" i="1" dirty="0">
                        <a:latin typeface="Cambria Math" panose="02040503050406030204" pitchFamily="18" charset="0"/>
                        <a:cs typeface="Calibri" panose="020F0502020204030204" pitchFamily="34" charset="0"/>
                      </a:rPr>
                      <m:t>(</m:t>
                    </m:r>
                    <m:r>
                      <a:rPr lang="ar-AE" sz="2000" i="1" dirty="0" err="1">
                        <a:latin typeface="Cambria Math" panose="02040503050406030204" pitchFamily="18" charset="0"/>
                        <a:cs typeface="Calibri" panose="020F0502020204030204" pitchFamily="34" charset="0"/>
                      </a:rPr>
                      <m:t>𝑥</m:t>
                    </m:r>
                    <m:r>
                      <a:rPr lang="ar-AE" sz="2000" i="1" dirty="0" err="1">
                        <a:latin typeface="Cambria Math" panose="02040503050406030204" pitchFamily="18" charset="0"/>
                        <a:cs typeface="Calibri" panose="020F0502020204030204" pitchFamily="34" charset="0"/>
                      </a:rPr>
                      <m:t>,</m:t>
                    </m:r>
                    <m:r>
                      <a:rPr lang="ar-AE" sz="2000" i="1" dirty="0" err="1">
                        <a:latin typeface="Cambria Math" panose="02040503050406030204" pitchFamily="18" charset="0"/>
                        <a:cs typeface="Calibri" panose="020F0502020204030204" pitchFamily="34" charset="0"/>
                      </a:rPr>
                      <m:t>𝑦</m:t>
                    </m:r>
                    <m:r>
                      <a:rPr lang="ar-AE" sz="2000" i="1" dirty="0">
                        <a:latin typeface="Cambria Math" panose="02040503050406030204" pitchFamily="18" charset="0"/>
                        <a:cs typeface="Calibri" panose="020F0502020204030204" pitchFamily="34" charset="0"/>
                      </a:rPr>
                      <m:t>)</m:t>
                    </m:r>
                    <m:r>
                      <a:rPr lang="ar-AE" sz="2000" i="1" baseline="30000" dirty="0">
                        <a:latin typeface="Cambria Math" panose="02040503050406030204" pitchFamily="18" charset="0"/>
                        <a:cs typeface="Calibri" panose="020F0502020204030204" pitchFamily="34" charset="0"/>
                      </a:rPr>
                      <m:t>3</m:t>
                    </m:r>
                    <m:r>
                      <a:rPr lang="ar-AE" sz="2000" i="1" dirty="0">
                        <a:latin typeface="Cambria Math" panose="02040503050406030204" pitchFamily="18" charset="0"/>
                        <a:cs typeface="Calibri" panose="020F0502020204030204" pitchFamily="34" charset="0"/>
                      </a:rPr>
                      <m:t>)</m:t>
                    </m:r>
                  </m:oMath>
                </a14:m>
                <a:endParaRPr lang="ar-AE" dirty="0"/>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𝑦</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then </a:t>
                </a:r>
                <a14:m>
                  <m:oMath xmlns:m="http://schemas.openxmlformats.org/officeDocument/2006/math">
                    <m:sSub>
                      <m:sSubPr>
                        <m:ctrlPr>
                          <a:rPr lang="ar-AE" sz="2000" i="1" dirty="0" smtClean="0">
                            <a:latin typeface="Cambria Math" panose="02040503050406030204" pitchFamily="18" charset="0"/>
                            <a:cs typeface="Calibri" panose="020F0502020204030204" pitchFamily="34" charset="0"/>
                          </a:rPr>
                        </m:ctrlPr>
                      </m:sSubPr>
                      <m:e>
                        <m:r>
                          <a:rPr lang="ar-AE" sz="2000" b="0" i="1" dirty="0" smtClean="0">
                            <a:latin typeface="Cambria Math" panose="02040503050406030204" pitchFamily="18" charset="0"/>
                            <a:cs typeface="Calibri" panose="020F0502020204030204" pitchFamily="34" charset="0"/>
                          </a:rPr>
                          <m:t>𝑦</m:t>
                        </m:r>
                      </m:e>
                      <m:sub>
                        <m:r>
                          <a:rPr lang="ar-AE" sz="2000" b="0" i="1" dirty="0" smtClean="0">
                            <a:latin typeface="Cambria Math" panose="02040503050406030204" pitchFamily="18" charset="0"/>
                            <a:cs typeface="Calibri" panose="020F0502020204030204" pitchFamily="34" charset="0"/>
                          </a:rPr>
                          <m:t>2</m:t>
                        </m:r>
                        <m:r>
                          <a:rPr lang="ar-AE" sz="2000" b="0" i="1" dirty="0" smtClean="0">
                            <a:latin typeface="Cambria Math" panose="02040503050406030204" pitchFamily="18" charset="0"/>
                            <a:cs typeface="Calibri" panose="020F0502020204030204" pitchFamily="34" charset="0"/>
                          </a:rPr>
                          <m:t>𝑚</m:t>
                        </m:r>
                        <m:r>
                          <a:rPr lang="ar-AE" sz="2000" b="0" i="1" dirty="0" smtClean="0">
                            <a:latin typeface="Cambria Math" panose="02040503050406030204" pitchFamily="18" charset="0"/>
                            <a:cs typeface="Calibri" panose="020F0502020204030204" pitchFamily="34" charset="0"/>
                          </a:rPr>
                          <m:t>+1</m:t>
                        </m:r>
                      </m:sub>
                    </m:sSub>
                    <m:d>
                      <m:dPr>
                        <m:ctrlPr>
                          <a:rPr lang="ar-AE" sz="2000" b="0" i="1" dirty="0" smtClean="0">
                            <a:latin typeface="Cambria Math" panose="02040503050406030204" pitchFamily="18" charset="0"/>
                            <a:cs typeface="Calibri" panose="020F0502020204030204" pitchFamily="34" charset="0"/>
                          </a:rPr>
                        </m:ctrlPr>
                      </m:dPr>
                      <m:e>
                        <m:r>
                          <a:rPr lang="ar-AE" sz="2000" i="1" dirty="0">
                            <a:latin typeface="Cambria Math" panose="02040503050406030204" pitchFamily="18" charset="0"/>
                            <a:cs typeface="Calibri" panose="020F0502020204030204" pitchFamily="34" charset="0"/>
                          </a:rPr>
                          <m:t>𝑥</m:t>
                        </m:r>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𝑦</m:t>
                        </m:r>
                      </m:e>
                    </m:d>
                    <m:r>
                      <a:rPr lang="ar-AE" sz="2000" i="1" dirty="0">
                        <a:latin typeface="Cambria Math" panose="02040503050406030204" pitchFamily="18" charset="0"/>
                        <a:cs typeface="Calibri" panose="020F0502020204030204" pitchFamily="34" charset="0"/>
                      </a:rPr>
                      <m:t>=</m:t>
                    </m:r>
                    <m:sSub>
                      <m:sSubPr>
                        <m:ctrlPr>
                          <a:rPr lang="ar-AE" sz="2000" i="1" dirty="0">
                            <a:latin typeface="Cambria Math" panose="02040503050406030204" pitchFamily="18" charset="0"/>
                            <a:cs typeface="Calibri" panose="020F0502020204030204" pitchFamily="34" charset="0"/>
                          </a:rPr>
                        </m:ctrlPr>
                      </m:sSubPr>
                      <m:e>
                        <m:r>
                          <a:rPr lang="ar-AE" sz="2000" i="1" dirty="0">
                            <a:latin typeface="Cambria Math" panose="02040503050406030204" pitchFamily="18" charset="0"/>
                            <a:cs typeface="Calibri" panose="020F0502020204030204" pitchFamily="34" charset="0"/>
                          </a:rPr>
                          <m:t>𝑦</m:t>
                        </m:r>
                      </m:e>
                      <m:sub>
                        <m:r>
                          <a:rPr lang="ar-AE" sz="2000" i="1"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+2</m:t>
                        </m:r>
                      </m:sub>
                    </m:sSub>
                    <m:d>
                      <m:dPr>
                        <m:ctrlPr>
                          <a:rPr lang="ar-AE" sz="2000" i="1" dirty="0">
                            <a:latin typeface="Cambria Math" panose="02040503050406030204" pitchFamily="18" charset="0"/>
                            <a:cs typeface="Calibri" panose="020F0502020204030204" pitchFamily="34" charset="0"/>
                          </a:rPr>
                        </m:ctrlPr>
                      </m:dPr>
                      <m:e>
                        <m:r>
                          <a:rPr lang="ar-AE" sz="2000" i="1" dirty="0">
                            <a:latin typeface="Cambria Math" panose="02040503050406030204" pitchFamily="18" charset="0"/>
                            <a:cs typeface="Calibri" panose="020F0502020204030204" pitchFamily="34" charset="0"/>
                          </a:rPr>
                          <m:t>𝑥</m:t>
                        </m:r>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𝑦</m:t>
                        </m:r>
                      </m:e>
                    </m:d>
                    <m:r>
                      <a:rPr lang="ar-AE" sz="2000" i="1" dirty="0">
                        <a:latin typeface="Cambria Math" panose="02040503050406030204" pitchFamily="18" charset="0"/>
                        <a:cs typeface="Calibri" panose="020F0502020204030204" pitchFamily="34" charset="0"/>
                      </a:rPr>
                      <m:t>𝑦</m:t>
                    </m:r>
                    <m:r>
                      <a:rPr lang="ar-AE" sz="2000" i="1" baseline="-25000" dirty="0">
                        <a:latin typeface="Cambria Math" panose="02040503050406030204" pitchFamily="18" charset="0"/>
                        <a:cs typeface="Calibri" panose="020F0502020204030204" pitchFamily="34" charset="0"/>
                      </a:rPr>
                      <m:t>𝑚</m:t>
                    </m:r>
                    <m:r>
                      <a:rPr lang="ar-AE" sz="2000" i="1" baseline="30000" dirty="0">
                        <a:latin typeface="Cambria Math" panose="02040503050406030204" pitchFamily="18" charset="0"/>
                        <a:cs typeface="Calibri" panose="020F0502020204030204" pitchFamily="34" charset="0"/>
                      </a:rPr>
                      <m:t>3</m:t>
                    </m:r>
                    <m:r>
                      <a:rPr lang="ar-AE" sz="2000" i="1" dirty="0">
                        <a:latin typeface="Cambria Math" panose="02040503050406030204" pitchFamily="18" charset="0"/>
                        <a:cs typeface="Calibri" panose="020F0502020204030204" pitchFamily="34" charset="0"/>
                      </a:rPr>
                      <m:t>+</m:t>
                    </m:r>
                    <m:sSub>
                      <m:sSubPr>
                        <m:ctrlPr>
                          <a:rPr lang="ar-AE" sz="2000" i="1" dirty="0">
                            <a:latin typeface="Cambria Math" panose="02040503050406030204" pitchFamily="18" charset="0"/>
                            <a:cs typeface="Calibri" panose="020F0502020204030204" pitchFamily="34" charset="0"/>
                          </a:rPr>
                        </m:ctrlPr>
                      </m:sSubPr>
                      <m:e>
                        <m:r>
                          <a:rPr lang="ar-AE" sz="2000" i="1" dirty="0">
                            <a:latin typeface="Cambria Math" panose="02040503050406030204" pitchFamily="18" charset="0"/>
                            <a:cs typeface="Calibri" panose="020F0502020204030204" pitchFamily="34" charset="0"/>
                          </a:rPr>
                          <m:t>𝑦</m:t>
                        </m:r>
                      </m:e>
                      <m:sub>
                        <m:r>
                          <a:rPr lang="ar-AE" sz="2000" i="1" dirty="0">
                            <a:latin typeface="Cambria Math" panose="02040503050406030204" pitchFamily="18" charset="0"/>
                            <a:cs typeface="Calibri" panose="020F0502020204030204" pitchFamily="34" charset="0"/>
                          </a:rPr>
                          <m:t>2</m:t>
                        </m:r>
                        <m:r>
                          <a:rPr lang="ar-AE" sz="2000" i="1"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+1</m:t>
                        </m:r>
                      </m:sub>
                    </m:sSub>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𝑥</m:t>
                    </m:r>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𝑦</m:t>
                    </m:r>
                    <m:r>
                      <a:rPr lang="ar-AE" sz="2000" i="1" dirty="0">
                        <a:latin typeface="Cambria Math" panose="02040503050406030204" pitchFamily="18" charset="0"/>
                        <a:cs typeface="Calibri" panose="020F0502020204030204" pitchFamily="34" charset="0"/>
                      </a:rPr>
                      <m:t>)</m:t>
                    </m:r>
                    <m:sSub>
                      <m:sSubPr>
                        <m:ctrlPr>
                          <a:rPr lang="ar-AE" sz="2000" i="1" dirty="0" smtClean="0">
                            <a:latin typeface="Cambria Math" panose="02040503050406030204" pitchFamily="18" charset="0"/>
                            <a:cs typeface="Calibri" panose="020F0502020204030204" pitchFamily="34" charset="0"/>
                          </a:rPr>
                        </m:ctrlPr>
                      </m:sSubPr>
                      <m:e>
                        <m:r>
                          <a:rPr lang="ar-AE" sz="2000" b="0" i="1" dirty="0" smtClean="0">
                            <a:latin typeface="Cambria Math" panose="02040503050406030204" pitchFamily="18" charset="0"/>
                            <a:cs typeface="Calibri" panose="020F0502020204030204" pitchFamily="34" charset="0"/>
                          </a:rPr>
                          <m:t>𝑦</m:t>
                        </m:r>
                      </m:e>
                      <m:sub>
                        <m:r>
                          <a:rPr lang="ar-AE" sz="2000" b="0" i="1" dirty="0" smtClean="0">
                            <a:latin typeface="Cambria Math" panose="02040503050406030204" pitchFamily="18" charset="0"/>
                            <a:cs typeface="Calibri" panose="020F0502020204030204" pitchFamily="34" charset="0"/>
                          </a:rPr>
                          <m:t>𝑚</m:t>
                        </m:r>
                        <m:r>
                          <a:rPr lang="ar-AE" sz="2000" b="0" i="1" dirty="0" smtClean="0">
                            <a:latin typeface="Cambria Math" panose="02040503050406030204" pitchFamily="18" charset="0"/>
                            <a:cs typeface="Calibri" panose="020F0502020204030204" pitchFamily="34" charset="0"/>
                          </a:rPr>
                          <m:t>−1</m:t>
                        </m:r>
                      </m:sub>
                    </m:sSub>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𝑥</m:t>
                    </m:r>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𝑦</m:t>
                    </m:r>
                    <m:r>
                      <a:rPr lang="ar-AE" sz="2000" i="1" dirty="0">
                        <a:latin typeface="Cambria Math" panose="02040503050406030204" pitchFamily="18" charset="0"/>
                        <a:cs typeface="Calibri" panose="020F0502020204030204" pitchFamily="34" charset="0"/>
                      </a:rPr>
                      <m:t>)</m:t>
                    </m:r>
                    <m:sSub>
                      <m:sSubPr>
                        <m:ctrlPr>
                          <a:rPr lang="ar-AE" sz="2000" i="1" dirty="0">
                            <a:latin typeface="Cambria Math" panose="02040503050406030204" pitchFamily="18" charset="0"/>
                            <a:cs typeface="Calibri" panose="020F0502020204030204" pitchFamily="34" charset="0"/>
                          </a:rPr>
                        </m:ctrlPr>
                      </m:sSubPr>
                      <m:e>
                        <m:r>
                          <a:rPr lang="ar-AE" sz="2000" i="1" dirty="0">
                            <a:latin typeface="Cambria Math" panose="02040503050406030204" pitchFamily="18" charset="0"/>
                            <a:cs typeface="Calibri" panose="020F0502020204030204" pitchFamily="34" charset="0"/>
                          </a:rPr>
                          <m:t>𝑦</m:t>
                        </m:r>
                      </m:e>
                      <m:sub>
                        <m:r>
                          <a:rPr lang="ar-AE" sz="2000" i="1" dirty="0">
                            <a:latin typeface="Cambria Math" panose="02040503050406030204" pitchFamily="18" charset="0"/>
                            <a:cs typeface="Calibri" panose="020F0502020204030204" pitchFamily="34" charset="0"/>
                          </a:rPr>
                          <m:t>𝑚</m:t>
                        </m:r>
                        <m:r>
                          <a:rPr lang="ar-AE" sz="2000" b="0" i="1" dirty="0" smtClean="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1</m:t>
                        </m:r>
                      </m:sub>
                    </m:sSub>
                    <m:r>
                      <a:rPr lang="ar-AE" sz="2000" i="1" baseline="30000" dirty="0">
                        <a:latin typeface="Cambria Math" panose="02040503050406030204" pitchFamily="18" charset="0"/>
                        <a:cs typeface="Calibri" panose="020F0502020204030204" pitchFamily="34" charset="0"/>
                      </a:rPr>
                      <m:t>3</m:t>
                    </m:r>
                  </m:oMath>
                </a14:m>
                <a:r>
                  <a:rPr lang="ar-AE" sz="2000" dirty="0">
                    <a:latin typeface="Calibri" panose="020F0502020204030204" pitchFamily="34" charset="0"/>
                    <a:cs typeface="Calibri" panose="020F0502020204030204" pitchFamily="34" charset="0"/>
                  </a:rPr>
                  <a:t>.</a:t>
                </a:r>
              </a:p>
              <a:p>
                <a:pPr lvl="1">
                  <a:lnSpc>
                    <a:spcPct val="90000"/>
                  </a:lnSpc>
                  <a:spcBef>
                    <a:spcPts val="200"/>
                  </a:spcBef>
                </a:pPr>
                <a:r>
                  <a:rPr lang="ar-AE" sz="2000" dirty="0">
                    <a:latin typeface="Calibri" panose="020F0502020204030204" pitchFamily="34" charset="0"/>
                    <a:cs typeface="Calibri" panose="020F0502020204030204" pitchFamily="34" charset="0"/>
                  </a:rPr>
                  <a:t> </a:t>
                </a:r>
                <a14:m>
                  <m:oMath xmlns:m="http://schemas.openxmlformats.org/officeDocument/2006/math">
                    <m:r>
                      <a:rPr lang="ar-AE" sz="2000" i="1" dirty="0" smtClean="0">
                        <a:latin typeface="Cambria Math" panose="02040503050406030204" pitchFamily="18" charset="0"/>
                        <a:cs typeface="Calibri" panose="020F0502020204030204" pitchFamily="34" charset="0"/>
                      </a:rPr>
                      <m:t>𝑓</m:t>
                    </m:r>
                    <m:r>
                      <a:rPr lang="ar-AE" sz="2000" i="1" baseline="-25000"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𝑥𝑦𝑚</m:t>
                    </m:r>
                    <m:r>
                      <a:rPr lang="ar-AE" sz="2000" i="1" baseline="30000" dirty="0">
                        <a:latin typeface="Cambria Math" panose="02040503050406030204" pitchFamily="18" charset="0"/>
                        <a:cs typeface="Calibri" panose="020F0502020204030204" pitchFamily="34" charset="0"/>
                      </a:rPr>
                      <m:t>2</m:t>
                    </m:r>
                    <m:r>
                      <a:rPr lang="ar-AE" sz="2000" i="1" dirty="0">
                        <a:latin typeface="Cambria Math" panose="02040503050406030204" pitchFamily="18" charset="0"/>
                        <a:cs typeface="Calibri" panose="020F0502020204030204" pitchFamily="34" charset="0"/>
                      </a:rPr>
                      <m:t>−</m:t>
                    </m:r>
                    <m:sSub>
                      <m:sSubPr>
                        <m:ctrlPr>
                          <a:rPr lang="ar-AE" sz="2000" i="1" dirty="0" smtClean="0">
                            <a:latin typeface="Cambria Math" panose="02040503050406030204" pitchFamily="18" charset="0"/>
                            <a:cs typeface="Calibri" panose="020F0502020204030204" pitchFamily="34" charset="0"/>
                          </a:rPr>
                        </m:ctrlPr>
                      </m:sSubPr>
                      <m:e>
                        <m:r>
                          <a:rPr lang="ar-AE" sz="2000" b="0" i="1" dirty="0" smtClean="0">
                            <a:latin typeface="Cambria Math" panose="02040503050406030204" pitchFamily="18" charset="0"/>
                            <a:cs typeface="Calibri" panose="020F0502020204030204" pitchFamily="34" charset="0"/>
                          </a:rPr>
                          <m:t>𝑦</m:t>
                        </m:r>
                      </m:e>
                      <m:sub>
                        <m:r>
                          <a:rPr lang="ar-AE" sz="2000" b="0" i="1" dirty="0" smtClean="0">
                            <a:latin typeface="Cambria Math" panose="02040503050406030204" pitchFamily="18" charset="0"/>
                            <a:cs typeface="Calibri" panose="020F0502020204030204" pitchFamily="34" charset="0"/>
                          </a:rPr>
                          <m:t>𝑚</m:t>
                        </m:r>
                        <m:r>
                          <a:rPr lang="ar-AE" sz="2000" b="0" i="1" dirty="0" smtClean="0">
                            <a:latin typeface="Cambria Math" panose="02040503050406030204" pitchFamily="18" charset="0"/>
                            <a:cs typeface="Calibri" panose="020F0502020204030204" pitchFamily="34" charset="0"/>
                          </a:rPr>
                          <m:t>+1</m:t>
                        </m:r>
                      </m:sub>
                    </m:sSub>
                    <m:sSub>
                      <m:sSubPr>
                        <m:ctrlPr>
                          <a:rPr lang="ar-AE" sz="2000" i="1" dirty="0" smtClean="0">
                            <a:latin typeface="Cambria Math" panose="02040503050406030204" pitchFamily="18" charset="0"/>
                            <a:cs typeface="Calibri" panose="020F0502020204030204" pitchFamily="34" charset="0"/>
                          </a:rPr>
                        </m:ctrlPr>
                      </m:sSubPr>
                      <m:e>
                        <m:r>
                          <a:rPr lang="ar-AE" sz="2000" b="0" i="1" dirty="0" smtClean="0">
                            <a:latin typeface="Cambria Math" panose="02040503050406030204" pitchFamily="18" charset="0"/>
                            <a:cs typeface="Calibri" panose="020F0502020204030204" pitchFamily="34" charset="0"/>
                          </a:rPr>
                          <m:t>𝑦</m:t>
                        </m:r>
                      </m:e>
                      <m:sub>
                        <m:r>
                          <a:rPr lang="ar-AE" sz="2000" b="0" i="1" dirty="0" smtClean="0">
                            <a:latin typeface="Cambria Math" panose="02040503050406030204" pitchFamily="18" charset="0"/>
                            <a:cs typeface="Calibri" panose="020F0502020204030204" pitchFamily="34" charset="0"/>
                          </a:rPr>
                          <m:t>𝑚</m:t>
                        </m:r>
                        <m:r>
                          <a:rPr lang="ar-AE" sz="2000" b="0" i="1" dirty="0" smtClean="0">
                            <a:latin typeface="Cambria Math" panose="02040503050406030204" pitchFamily="18" charset="0"/>
                            <a:cs typeface="Calibri" panose="020F0502020204030204" pitchFamily="34" charset="0"/>
                          </a:rPr>
                          <m:t>−2</m:t>
                        </m:r>
                      </m:sub>
                    </m:sSub>
                  </m:oMath>
                </a14:m>
                <a:endParaRPr lang="ar-AE" sz="2000" dirty="0">
                  <a:latin typeface="Calibri" panose="020F0502020204030204" pitchFamily="34" charset="0"/>
                  <a:cs typeface="Calibri" panose="020F0502020204030204" pitchFamily="34" charset="0"/>
                </a:endParaRPr>
              </a:p>
              <a:p>
                <a:pPr lvl="1">
                  <a:lnSpc>
                    <a:spcPct val="90000"/>
                  </a:lnSpc>
                  <a:spcBef>
                    <a:spcPts val="200"/>
                  </a:spcBef>
                </a:pPr>
                <a:r>
                  <a:rPr lang="ar-AE" sz="2000" dirty="0">
                    <a:latin typeface="Calibri" panose="020F0502020204030204" pitchFamily="34" charset="0"/>
                    <a:cs typeface="Calibri" panose="020F0502020204030204" pitchFamily="34" charset="0"/>
                  </a:rPr>
                  <a:t> </a:t>
                </a:r>
                <a14:m>
                  <m:oMath xmlns:m="http://schemas.openxmlformats.org/officeDocument/2006/math">
                    <m:r>
                      <a:rPr lang="ar-AE" sz="2000" i="1" dirty="0" smtClean="0">
                        <a:latin typeface="Cambria Math" panose="02040503050406030204" pitchFamily="18" charset="0"/>
                        <a:cs typeface="Calibri" panose="020F0502020204030204" pitchFamily="34" charset="0"/>
                      </a:rPr>
                      <m:t>𝑤</m:t>
                    </m:r>
                    <m:r>
                      <a:rPr lang="ar-AE" sz="2000" i="1" baseline="-25000"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 1/(4</m:t>
                    </m:r>
                    <m:r>
                      <a:rPr lang="ar-AE" sz="2000" i="1" dirty="0">
                        <a:latin typeface="Cambria Math" panose="02040503050406030204" pitchFamily="18" charset="0"/>
                        <a:cs typeface="Calibri" panose="020F0502020204030204" pitchFamily="34" charset="0"/>
                      </a:rPr>
                      <m:t>𝑦</m:t>
                    </m:r>
                    <m:r>
                      <a:rPr lang="ar-AE" sz="2000" i="1" dirty="0">
                        <a:latin typeface="Cambria Math" panose="02040503050406030204" pitchFamily="18" charset="0"/>
                        <a:cs typeface="Calibri" panose="020F0502020204030204" pitchFamily="34" charset="0"/>
                      </a:rPr>
                      <m:t>)(</m:t>
                    </m:r>
                    <m:sSub>
                      <m:sSubPr>
                        <m:ctrlPr>
                          <a:rPr lang="ar-AE" sz="2000" i="1" dirty="0">
                            <a:latin typeface="Cambria Math" panose="02040503050406030204" pitchFamily="18" charset="0"/>
                            <a:cs typeface="Calibri" panose="020F0502020204030204" pitchFamily="34" charset="0"/>
                          </a:rPr>
                        </m:ctrlPr>
                      </m:sSubPr>
                      <m:e>
                        <m:r>
                          <a:rPr lang="ar-AE" sz="2000" i="1" dirty="0">
                            <a:latin typeface="Cambria Math" panose="02040503050406030204" pitchFamily="18" charset="0"/>
                            <a:cs typeface="Calibri" panose="020F0502020204030204" pitchFamily="34" charset="0"/>
                          </a:rPr>
                          <m:t>𝑦</m:t>
                        </m:r>
                      </m:e>
                      <m:sub>
                        <m:r>
                          <a:rPr lang="ar-AE" sz="2000" i="1"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−2</m:t>
                        </m:r>
                      </m:sub>
                    </m:sSub>
                    <m:sSub>
                      <m:sSubPr>
                        <m:ctrlPr>
                          <a:rPr lang="ar-AE" sz="2000" i="1" dirty="0">
                            <a:latin typeface="Cambria Math" panose="02040503050406030204" pitchFamily="18" charset="0"/>
                            <a:cs typeface="Calibri" panose="020F0502020204030204" pitchFamily="34" charset="0"/>
                          </a:rPr>
                        </m:ctrlPr>
                      </m:sSubPr>
                      <m:e>
                        <m:r>
                          <a:rPr lang="ar-AE" sz="2000" i="1" dirty="0">
                            <a:latin typeface="Cambria Math" panose="02040503050406030204" pitchFamily="18" charset="0"/>
                            <a:cs typeface="Calibri" panose="020F0502020204030204" pitchFamily="34" charset="0"/>
                          </a:rPr>
                          <m:t>𝑦</m:t>
                        </m:r>
                      </m:e>
                      <m:sub>
                        <m:r>
                          <a:rPr lang="ar-AE" sz="2000" i="1"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−1</m:t>
                        </m:r>
                      </m:sub>
                    </m:sSub>
                    <m:r>
                      <a:rPr lang="ar-AE" sz="2000" i="1" baseline="30000" dirty="0">
                        <a:latin typeface="Cambria Math" panose="02040503050406030204" pitchFamily="18" charset="0"/>
                        <a:cs typeface="Calibri" panose="020F0502020204030204" pitchFamily="34" charset="0"/>
                      </a:rPr>
                      <m:t>2</m:t>
                    </m:r>
                    <m:r>
                      <a:rPr lang="ar-AE" sz="2000" i="1" dirty="0">
                        <a:latin typeface="Cambria Math" panose="02040503050406030204" pitchFamily="18" charset="0"/>
                        <a:cs typeface="Calibri" panose="020F0502020204030204" pitchFamily="34" charset="0"/>
                      </a:rPr>
                      <m:t>–</m:t>
                    </m:r>
                    <m:sSub>
                      <m:sSubPr>
                        <m:ctrlPr>
                          <a:rPr lang="ar-AE" sz="2000" i="1" dirty="0">
                            <a:latin typeface="Cambria Math" panose="02040503050406030204" pitchFamily="18" charset="0"/>
                            <a:cs typeface="Calibri" panose="020F0502020204030204" pitchFamily="34" charset="0"/>
                          </a:rPr>
                        </m:ctrlPr>
                      </m:sSubPr>
                      <m:e>
                        <m:r>
                          <a:rPr lang="ar-AE" sz="2000" i="1" dirty="0">
                            <a:latin typeface="Cambria Math" panose="02040503050406030204" pitchFamily="18" charset="0"/>
                            <a:cs typeface="Calibri" panose="020F0502020204030204" pitchFamily="34" charset="0"/>
                          </a:rPr>
                          <m:t>𝑦</m:t>
                        </m:r>
                      </m:e>
                      <m:sub>
                        <m:r>
                          <a:rPr lang="ar-AE" sz="2000" i="1"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−2</m:t>
                        </m:r>
                      </m:sub>
                    </m:sSub>
                    <m:sSub>
                      <m:sSubPr>
                        <m:ctrlPr>
                          <a:rPr lang="ar-AE" sz="2000" i="1" dirty="0">
                            <a:latin typeface="Cambria Math" panose="02040503050406030204" pitchFamily="18" charset="0"/>
                            <a:cs typeface="Calibri" panose="020F0502020204030204" pitchFamily="34" charset="0"/>
                          </a:rPr>
                        </m:ctrlPr>
                      </m:sSubPr>
                      <m:e>
                        <m:r>
                          <a:rPr lang="ar-AE" sz="2000" i="1" dirty="0">
                            <a:latin typeface="Cambria Math" panose="02040503050406030204" pitchFamily="18" charset="0"/>
                            <a:cs typeface="Calibri" panose="020F0502020204030204" pitchFamily="34" charset="0"/>
                          </a:rPr>
                          <m:t>𝑦</m:t>
                        </m:r>
                      </m:e>
                      <m:sub>
                        <m:r>
                          <a:rPr lang="ar-AE" sz="2000" i="1" dirty="0">
                            <a:latin typeface="Cambria Math" panose="02040503050406030204" pitchFamily="18" charset="0"/>
                            <a:cs typeface="Calibri" panose="020F0502020204030204" pitchFamily="34" charset="0"/>
                          </a:rPr>
                          <m:t>𝑚</m:t>
                        </m:r>
                        <m:r>
                          <a:rPr lang="ar-AE" sz="2000" b="0" i="1" dirty="0" smtClean="0">
                            <a:latin typeface="Cambria Math" panose="02040503050406030204" pitchFamily="18" charset="0"/>
                            <a:cs typeface="Calibri" panose="020F0502020204030204" pitchFamily="34" charset="0"/>
                          </a:rPr>
                          <m:t>+1</m:t>
                        </m:r>
                      </m:sub>
                    </m:sSub>
                    <m:r>
                      <a:rPr lang="ar-AE" sz="2000" i="1" dirty="0">
                        <a:latin typeface="Cambria Math" panose="02040503050406030204" pitchFamily="18" charset="0"/>
                        <a:cs typeface="Calibri" panose="020F0502020204030204" pitchFamily="34" charset="0"/>
                      </a:rPr>
                      <m:t>)</m:t>
                    </m:r>
                  </m:oMath>
                </a14:m>
                <a:endParaRPr lang="ar-AE" sz="2000" dirty="0">
                  <a:latin typeface="Calibri" panose="020F0502020204030204" pitchFamily="34" charset="0"/>
                  <a:cs typeface="Calibri" panose="020F0502020204030204" pitchFamily="34" charset="0"/>
                </a:endParaRPr>
              </a:p>
              <a:p>
                <a:pPr>
                  <a:lnSpc>
                    <a:spcPct val="90000"/>
                  </a:lnSpc>
                  <a:spcBef>
                    <a:spcPts val="200"/>
                  </a:spcBef>
                </a:pPr>
                <a:endParaRPr lang="ar-AE"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the subgroup of torsion points whose order divides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a:t>
                </a:r>
              </a:p>
              <a:p>
                <a:pPr>
                  <a:lnSpc>
                    <a:spcPct val="90000"/>
                  </a:lnSpc>
                  <a:buNone/>
                </a:pPr>
                <a:endParaRPr lang="en-US" sz="2400" dirty="0"/>
              </a:p>
              <a:p>
                <a:pPr>
                  <a:lnSpc>
                    <a:spcPct val="90000"/>
                  </a:lnSpc>
                  <a:buNone/>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19100" y="1905000"/>
                <a:ext cx="8305800" cy="4191000"/>
              </a:xfrm>
              <a:blipFill>
                <a:blip r:embed="rId3"/>
                <a:stretch>
                  <a:fillRect l="-917" r="-1376"/>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228600"/>
            <a:ext cx="7772400" cy="685800"/>
          </a:xfrm>
        </p:spPr>
        <p:txBody>
          <a:bodyPr/>
          <a:lstStyle/>
          <a:p>
            <a:r>
              <a:rPr lang="en-US" sz="3600" dirty="0"/>
              <a:t>Elliptic Curve Preliminaries -1</a:t>
            </a:r>
          </a:p>
        </p:txBody>
      </p:sp>
      <mc:AlternateContent xmlns:mc="http://schemas.openxmlformats.org/markup-compatibility/2006" xmlns:a14="http://schemas.microsoft.com/office/drawing/2010/main">
        <mc:Choice Requires="a14">
          <p:sp>
            <p:nvSpPr>
              <p:cNvPr id="96261" name="Rectangle 3"/>
              <p:cNvSpPr>
                <a:spLocks noGrp="1" noChangeArrowheads="1"/>
              </p:cNvSpPr>
              <p:nvPr>
                <p:ph type="body" idx="1"/>
              </p:nvPr>
            </p:nvSpPr>
            <p:spPr>
              <a:xfrm>
                <a:off x="533400" y="1828800"/>
                <a:ext cx="8077200" cy="46482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a:t>
                </a:r>
                <a14:m>
                  <m:oMath xmlns:m="http://schemas.openxmlformats.org/officeDocument/2006/math">
                    <m:r>
                      <a:rPr lang="en-US" sz="2000" i="1" dirty="0" smtClean="0">
                        <a:latin typeface="Cambria Math" panose="02040503050406030204" pitchFamily="18" charset="0"/>
                        <a:cs typeface="Calibri" panose="020F0502020204030204" pitchFamily="34" charset="0"/>
                      </a:rPr>
                      <m:t>𝑐h𝑎𝑟</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&gt;0</m:t>
                    </m:r>
                  </m:oMath>
                </a14:m>
                <a:r>
                  <a:rPr lang="en-US" sz="2000" dirty="0">
                    <a:latin typeface="Calibri" panose="020F0502020204030204" pitchFamily="34" charset="0"/>
                    <a:cs typeface="Calibri" panose="020F0502020204030204" pitchFamily="34" charset="0"/>
                  </a:rPr>
                  <a:t>.</a:t>
                </a:r>
              </a:p>
              <a:p>
                <a:pPr>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𝑒𝑥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𝑓</m:t>
                    </m:r>
                  </m:oMath>
                </a14:m>
                <a:r>
                  <a:rPr lang="en-US" sz="2000" dirty="0">
                    <a:latin typeface="Calibri" panose="020F0502020204030204" pitchFamily="34" charset="0"/>
                    <a:cs typeface="Calibri" panose="020F0502020204030204" pitchFamily="34" charset="0"/>
                  </a:rPr>
                  <a:t> is a general cubic.</a:t>
                </a:r>
              </a:p>
              <a:p>
                <a:pPr>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non-singular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0</m:t>
                    </m:r>
                  </m:oMath>
                </a14:m>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𝑐h𝑎𝑟</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𝐾</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2</m:t>
                    </m:r>
                    <m:r>
                      <a:rPr lang="en-US" sz="2000" i="1" dirty="0" smtClean="0">
                        <a:latin typeface="Cambria Math" panose="02040503050406030204" pitchFamily="18" charset="0"/>
                        <a:cs typeface="Calibri" panose="020F0502020204030204" pitchFamily="34" charset="0"/>
                        <a:sym typeface="Symbol" pitchFamily="18" charset="2"/>
                      </a:rPr>
                      <m:t>,3</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𝐹</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𝑦</m:t>
                    </m:r>
                    <m:r>
                      <a:rPr lang="en-US" sz="2000" i="1" dirty="0">
                        <a:latin typeface="Cambria Math" panose="02040503050406030204" pitchFamily="18" charset="0"/>
                        <a:cs typeface="Calibri" panose="020F0502020204030204" pitchFamily="34" charset="0"/>
                        <a:sym typeface="Symbol" pitchFamily="18" charset="2"/>
                      </a:rPr>
                      <m:t>)=0 </m:t>
                    </m:r>
                  </m:oMath>
                </a14:m>
                <a:r>
                  <a:rPr lang="en-US" sz="2000" dirty="0">
                    <a:latin typeface="Calibri" panose="020F0502020204030204" pitchFamily="34" charset="0"/>
                    <a:cs typeface="Calibri" panose="020F0502020204030204" pitchFamily="34" charset="0"/>
                    <a:sym typeface="Symbol" pitchFamily="18" charset="2"/>
                  </a:rPr>
                  <a:t>is equivalent to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which is denoted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𝑚𝑥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𝑑</m:t>
                    </m:r>
                  </m:oMath>
                </a14:m>
                <a:r>
                  <a:rPr lang="en-US" sz="2000" dirty="0">
                    <a:latin typeface="Calibri" panose="020F0502020204030204" pitchFamily="34" charset="0"/>
                    <a:cs typeface="Calibri" panose="020F0502020204030204" pitchFamily="34" charset="0"/>
                    <a:sym typeface="Symbol" pitchFamily="18" charset="2"/>
                  </a:rPr>
                  <a:t>) and a cubic,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mc:Choice>
        <mc:Fallback xmlns="">
          <p:sp>
            <p:nvSpPr>
              <p:cNvPr id="96261" name="Rectangle 3"/>
              <p:cNvSpPr>
                <a:spLocks noGrp="1" noRot="1" noChangeAspect="1" noMove="1" noResize="1" noEditPoints="1" noAdjustHandles="1" noChangeArrowheads="1" noChangeShapeType="1" noTextEdit="1"/>
              </p:cNvSpPr>
              <p:nvPr>
                <p:ph type="body" idx="1"/>
              </p:nvPr>
            </p:nvSpPr>
            <p:spPr>
              <a:xfrm>
                <a:off x="533400" y="1828800"/>
                <a:ext cx="8077200" cy="4648200"/>
              </a:xfrm>
              <a:blipFill>
                <a:blip r:embed="rId2"/>
                <a:stretch>
                  <a:fillRect l="-942" t="-2180" r="-942"/>
                </a:stretch>
              </a:blipFill>
            </p:spPr>
            <p:txBody>
              <a:bodyPr/>
              <a:lstStyle/>
              <a:p>
                <a:r>
                  <a:rPr 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60</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Preliminary DSA</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419100" y="2133600"/>
                <a:ext cx="8305800" cy="35052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oMath>
                </a14:m>
                <a:r>
                  <a:rPr lang="en-US" altLang="zh-TW" sz="2000" dirty="0">
                    <a:latin typeface="Calibri" panose="020F0502020204030204" pitchFamily="34" charset="0"/>
                    <a:ea typeface="PMingLiU" pitchFamily="18" charset="-120"/>
                    <a:cs typeface="Calibri" panose="020F0502020204030204" pitchFamily="34" charset="0"/>
                  </a:rPr>
                  <a:t> in a group G.  To sign m, given a map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𝐺</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 </m:t>
                    </m:r>
                    <m:sSub>
                      <m:sSub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bPr>
                      <m:e>
                        <m:r>
                          <a:rPr lang="en-US" altLang="zh-TW" sz="2000" i="1" dirty="0" smtClean="0">
                            <a:latin typeface="Cambria Math" panose="02040503050406030204" pitchFamily="18" charset="0"/>
                            <a:ea typeface="Cambria Math" panose="02040503050406030204" pitchFamily="18" charset="0"/>
                            <a:cs typeface="Calibri" panose="020F0502020204030204" pitchFamily="34" charset="0"/>
                            <a:sym typeface="Wingdings" pitchFamily="2" charset="2"/>
                          </a:rPr>
                          <m:t>ℤ</m:t>
                        </m:r>
                      </m:e>
                      <m:sub>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sub>
                    </m:sSub>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ctrlPr>
                      </m:sSubPr>
                      <m:e>
                        <m:r>
                          <a:rPr lang="en-US" altLang="zh-TW" sz="2000" i="1" dirty="0">
                            <a:latin typeface="Cambria Math" panose="02040503050406030204" pitchFamily="18" charset="0"/>
                            <a:ea typeface="Cambria Math" panose="02040503050406030204" pitchFamily="18" charset="0"/>
                            <a:cs typeface="Calibri" panose="020F0502020204030204" pitchFamily="34" charset="0"/>
                            <a:sym typeface="Wingdings" pitchFamily="2" charset="2"/>
                          </a:rPr>
                          <m:t>ℤ</m:t>
                        </m:r>
                      </m:e>
                      <m:sub>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ub>
                    </m:sSub>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marL="1009650" lvl="1" indent="-609600">
                  <a:spcBef>
                    <a:spcPts val="200"/>
                  </a:spcBef>
                  <a:buFont typeface="+mj-lt"/>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𝑆𝑖𝑔</m:t>
                    </m:r>
                    <m:r>
                      <a:rPr lang="en-US" altLang="zh-TW" sz="2000" i="1" baseline="-25000" dirty="0" err="1">
                        <a:latin typeface="Cambria Math" panose="02040503050406030204" pitchFamily="18" charset="0"/>
                        <a:ea typeface="PMingLiU" pitchFamily="18" charset="-120"/>
                        <a:cs typeface="Calibri" panose="020F0502020204030204" pitchFamily="34" charset="0"/>
                        <a:sym typeface="Wingdings" pitchFamily="2" charset="2"/>
                      </a:rPr>
                      <m:t>𝐵𝑜𝑏</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𝑢</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Sup>
                      <m:sSupPr>
                        <m:ctrlP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m:t>
                        </m:r>
                      </m:e>
                      <m: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−1</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𝑣</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𝐵</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−1</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𝑤</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𝑔</m:t>
                    </m:r>
                    <m:r>
                      <a:rPr lang="en-US" altLang="zh-TW" sz="2000" i="1" baseline="30000" dirty="0" err="1">
                        <a:latin typeface="Cambria Math" panose="02040503050406030204" pitchFamily="18" charset="0"/>
                        <a:ea typeface="PMingLiU" pitchFamily="18" charset="-120"/>
                        <a:cs typeface="Calibri" panose="020F0502020204030204" pitchFamily="34" charset="0"/>
                        <a:sym typeface="Wingdings" pitchFamily="2" charset="2"/>
                      </a:rPr>
                      <m:t>𝑢</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𝑋</m:t>
                    </m:r>
                    <m:r>
                      <a:rPr lang="en-US" altLang="zh-TW" sz="2000" i="1" baseline="30000" dirty="0" err="1">
                        <a:latin typeface="Cambria Math" panose="02040503050406030204" pitchFamily="18" charset="0"/>
                        <a:ea typeface="PMingLiU" pitchFamily="18" charset="-120"/>
                        <a:cs typeface="Calibri" panose="020F0502020204030204" pitchFamily="34" charset="0"/>
                        <a:sym typeface="Wingdings" pitchFamily="2" charset="2"/>
                      </a:rPr>
                      <m:t>𝑣</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𝑤</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𝐴</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419100" y="2133600"/>
                <a:ext cx="8305800" cy="3505200"/>
              </a:xfrm>
              <a:blipFill>
                <a:blip r:embed="rId2"/>
                <a:stretch>
                  <a:fillRect l="-917" t="-1083"/>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61</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ECDSA</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457200" y="1752600"/>
                <a:ext cx="8229600" cy="4038600"/>
              </a:xfrm>
            </p:spPr>
            <p:txBody>
              <a:bodyPr/>
              <a:lstStyle/>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𝑞</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𝑎</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𝑏</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𝑃</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𝑛</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h</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𝑛h</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𝐸</m:t>
                    </m:r>
                    <m:r>
                      <a:rPr lang="en-US" altLang="zh-TW" sz="2000" i="1" baseline="-25000" dirty="0" err="1">
                        <a:latin typeface="Cambria Math" panose="02040503050406030204" pitchFamily="18" charset="0"/>
                        <a:ea typeface="PMingLiU" pitchFamily="18" charset="-120"/>
                        <a:cs typeface="Calibri" panose="020F0502020204030204" pitchFamily="34" charset="0"/>
                      </a:rPr>
                      <m:t>𝑞</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𝑎</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Private key</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𝑑</m:t>
                    </m:r>
                  </m:oMath>
                </a14:m>
                <a:r>
                  <a:rPr lang="en-US" altLang="zh-TW" sz="2000" dirty="0">
                    <a:latin typeface="Calibri" panose="020F0502020204030204" pitchFamily="34" charset="0"/>
                    <a:ea typeface="PMingLiU" pitchFamily="18" charset="-120"/>
                    <a:cs typeface="Calibri" panose="020F0502020204030204" pitchFamily="34" charset="0"/>
                  </a:rPr>
                  <a:t>, message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 </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𝑟</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𝑠</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𝑘</m:t>
                    </m:r>
                    <m:r>
                      <a:rPr lang="en-US" sz="1800" i="1" dirty="0">
                        <a:latin typeface="Cambria Math" panose="02040503050406030204" pitchFamily="18" charset="0"/>
                        <a:cs typeface="Calibri" panose="020F0502020204030204" pitchFamily="34" charset="0"/>
                      </a:rPr>
                      <m:t>𝝴</m:t>
                    </m:r>
                    <m:r>
                      <a:rPr lang="en-US" altLang="zh-TW" sz="1800" i="1"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−1]</m:t>
                    </m:r>
                  </m:oMath>
                </a14:m>
                <a:endParaRPr lang="en-US" altLang="zh-TW" sz="18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𝑘𝑃</m:t>
                    </m:r>
                    <m:r>
                      <a:rPr lang="en-US" altLang="zh-TW" sz="1800" i="1" dirty="0">
                        <a:latin typeface="Cambria Math" panose="02040503050406030204" pitchFamily="18" charset="0"/>
                        <a:ea typeface="PMingLiU" pitchFamily="18" charset="-120"/>
                        <a:cs typeface="Calibri" panose="020F0502020204030204" pitchFamily="34" charset="0"/>
                      </a:rPr>
                      <m:t>=(</m:t>
                    </m:r>
                    <m:r>
                      <a:rPr lang="en-US" altLang="zh-TW" sz="1800" i="1" dirty="0">
                        <a:latin typeface="Cambria Math" panose="02040503050406030204" pitchFamily="18" charset="0"/>
                        <a:ea typeface="PMingLiU" pitchFamily="18" charset="-120"/>
                        <a:cs typeface="Calibri" panose="020F0502020204030204" pitchFamily="34" charset="0"/>
                      </a:rPr>
                      <m:t>𝑥</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𝑦</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𝑟</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𝑥</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𝑒</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𝐻</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𝑚</m:t>
                    </m:r>
                    <m:r>
                      <a:rPr lang="en-US" altLang="zh-TW" sz="1800" i="1" dirty="0" smtClean="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𝑠</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𝑘</m:t>
                    </m:r>
                    <m:r>
                      <a:rPr lang="en-US" altLang="zh-TW" sz="1800" i="1" baseline="30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m:t>
                    </m:r>
                    <m:r>
                      <a:rPr lang="en-US" altLang="zh-TW" sz="1800" i="1" dirty="0" err="1">
                        <a:latin typeface="Cambria Math" panose="02040503050406030204" pitchFamily="18" charset="0"/>
                        <a:ea typeface="PMingLiU" pitchFamily="18" charset="-120"/>
                        <a:cs typeface="Calibri" panose="020F0502020204030204" pitchFamily="34" charset="0"/>
                      </a:rPr>
                      <m:t>𝑒</m:t>
                    </m:r>
                    <m:r>
                      <a:rPr lang="en-US" altLang="zh-TW" sz="1800" i="1" dirty="0" err="1">
                        <a:latin typeface="Cambria Math" panose="02040503050406030204" pitchFamily="18" charset="0"/>
                        <a:ea typeface="PMingLiU" pitchFamily="18" charset="-120"/>
                        <a:cs typeface="Calibri" panose="020F0502020204030204" pitchFamily="34" charset="0"/>
                      </a:rPr>
                      <m:t>+</m:t>
                    </m:r>
                    <m:r>
                      <a:rPr lang="en-US" altLang="zh-TW" sz="1800" i="1" dirty="0" err="1">
                        <a:latin typeface="Cambria Math" panose="02040503050406030204" pitchFamily="18" charset="0"/>
                        <a:ea typeface="PMingLiU" pitchFamily="18" charset="-120"/>
                        <a:cs typeface="Calibri" panose="020F0502020204030204" pitchFamily="34" charset="0"/>
                      </a:rPr>
                      <m:t>𝑑𝑟</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endParaRPr lang="en-US" altLang="zh-TW" sz="2000" dirty="0">
                  <a:latin typeface="Calibri" panose="020F0502020204030204" pitchFamily="34" charset="0"/>
                  <a:ea typeface="PMingLiU" pitchFamily="18" charset="-120"/>
                  <a:cs typeface="Calibri" panose="020F0502020204030204" pitchFamily="34" charset="0"/>
                </a:endParaRP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𝑟</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𝑠</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Cambria Math" panose="02040503050406030204" pitchFamily="18" charset="0"/>
                        <a:cs typeface="Calibri" panose="020F0502020204030204" pitchFamily="34" charset="0"/>
                      </a:rPr>
                      <m:t>∈</m:t>
                    </m:r>
                    <m:r>
                      <a:rPr lang="en-US" altLang="zh-TW" sz="1800" i="1"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−1]</m:t>
                    </m:r>
                  </m:oMath>
                </a14:m>
                <a:r>
                  <a:rPr lang="en-US" altLang="zh-TW" sz="1800" dirty="0">
                    <a:latin typeface="Calibri" panose="020F0502020204030204" pitchFamily="34" charset="0"/>
                    <a:ea typeface="PMingLiU" pitchFamily="18" charset="-120"/>
                    <a:cs typeface="Calibri" panose="020F0502020204030204" pitchFamily="34" charset="0"/>
                  </a:rPr>
                  <a:t>.  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𝑒</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𝐻</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𝑚</m:t>
                    </m:r>
                    <m:r>
                      <a:rPr lang="en-US" altLang="zh-TW" sz="1800" i="1" dirty="0" smtClean="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𝑤</m:t>
                    </m:r>
                    <m:r>
                      <a:rPr lang="en-US" altLang="zh-TW" sz="1800" i="1" dirty="0" smtClean="0">
                        <a:latin typeface="Cambria Math" panose="02040503050406030204" pitchFamily="18" charset="0"/>
                        <a:ea typeface="PMingLiU" pitchFamily="18" charset="-120"/>
                        <a:cs typeface="Calibri" panose="020F0502020204030204" pitchFamily="34" charset="0"/>
                      </a:rPr>
                      <m:t>= </m:t>
                    </m:r>
                    <m:sSup>
                      <m:sSupPr>
                        <m:ctrlPr>
                          <a:rPr lang="en-US" altLang="zh-TW" sz="1800" i="1" dirty="0" smtClean="0">
                            <a:latin typeface="Cambria Math" panose="02040503050406030204" pitchFamily="18" charset="0"/>
                            <a:ea typeface="PMingLiU" pitchFamily="18" charset="-120"/>
                            <a:cs typeface="Calibri" panose="020F0502020204030204" pitchFamily="34" charset="0"/>
                          </a:rPr>
                        </m:ctrlPr>
                      </m:sSupPr>
                      <m:e>
                        <m:r>
                          <a:rPr lang="en-US" altLang="zh-TW" sz="1800" b="0" i="1" dirty="0" smtClean="0">
                            <a:latin typeface="Cambria Math" panose="02040503050406030204" pitchFamily="18" charset="0"/>
                            <a:ea typeface="PMingLiU" pitchFamily="18" charset="-120"/>
                            <a:cs typeface="Calibri" panose="020F0502020204030204" pitchFamily="34" charset="0"/>
                          </a:rPr>
                          <m:t>𝑠</m:t>
                        </m:r>
                      </m:e>
                      <m:sup>
                        <m:r>
                          <a:rPr lang="en-US" altLang="zh-TW" sz="1800" b="0" i="1" dirty="0" smtClean="0">
                            <a:latin typeface="Cambria Math" panose="02040503050406030204" pitchFamily="18" charset="0"/>
                            <a:ea typeface="PMingLiU" pitchFamily="18" charset="-120"/>
                            <a:cs typeface="Calibri" panose="020F0502020204030204" pitchFamily="34" charset="0"/>
                          </a:rPr>
                          <m:t>−1</m:t>
                        </m:r>
                      </m:sup>
                    </m:sSup>
                    <m:r>
                      <a:rPr lang="en-US" altLang="zh-TW" sz="1800" i="1" dirty="0">
                        <a:latin typeface="Cambria Math" panose="02040503050406030204" pitchFamily="18" charset="0"/>
                        <a:ea typeface="PMingLiU" pitchFamily="18" charset="-120"/>
                        <a:cs typeface="Calibri" panose="020F0502020204030204" pitchFamily="34" charset="0"/>
                      </a:rPr>
                      <m:t>(</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err="1">
                        <a:latin typeface="Cambria Math" panose="02040503050406030204" pitchFamily="18" charset="0"/>
                        <a:ea typeface="PMingLiU" pitchFamily="18" charset="-120"/>
                        <a:cs typeface="Calibri" panose="020F0502020204030204" pitchFamily="34" charset="0"/>
                      </a:rPr>
                      <m:t>𝑒𝑤</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2</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err="1">
                        <a:latin typeface="Cambria Math" panose="02040503050406030204" pitchFamily="18" charset="0"/>
                        <a:ea typeface="PMingLiU" pitchFamily="18" charset="-120"/>
                        <a:cs typeface="Calibri" panose="020F0502020204030204" pitchFamily="34" charset="0"/>
                      </a:rPr>
                      <m:t>𝑟𝑤</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𝑋</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1 </m:t>
                    </m:r>
                    <m:r>
                      <a:rPr lang="en-US" altLang="zh-TW" sz="1800" i="1" dirty="0">
                        <a:latin typeface="Cambria Math" panose="02040503050406030204" pitchFamily="18" charset="0"/>
                        <a:ea typeface="PMingLiU" pitchFamily="18" charset="-120"/>
                        <a:cs typeface="Calibri" panose="020F0502020204030204" pitchFamily="34" charset="0"/>
                      </a:rPr>
                      <m:t>𝑃</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2 </m:t>
                    </m:r>
                    <m:r>
                      <a:rPr lang="en-US" altLang="zh-TW" sz="1800" i="1" dirty="0">
                        <a:latin typeface="Cambria Math" panose="02040503050406030204" pitchFamily="18" charset="0"/>
                        <a:ea typeface="PMingLiU" pitchFamily="18" charset="-120"/>
                        <a:cs typeface="Calibri" panose="020F0502020204030204" pitchFamily="34" charset="0"/>
                      </a:rPr>
                      <m:t>𝑄</m:t>
                    </m:r>
                  </m:oMath>
                </a14:m>
                <a:r>
                  <a:rPr lang="en-US" altLang="zh-TW" sz="1800" dirty="0">
                    <a:latin typeface="Calibri" panose="020F0502020204030204" pitchFamily="34" charset="0"/>
                    <a:ea typeface="PMingLiU" pitchFamily="18" charset="-120"/>
                    <a:cs typeface="Calibri" panose="020F0502020204030204" pitchFamily="34" charset="0"/>
                  </a:rPr>
                  <a:t>.  If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𝑋</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𝑂</m:t>
                    </m:r>
                  </m:oMath>
                </a14:m>
                <a:r>
                  <a:rPr lang="en-US" altLang="zh-TW" sz="1800" dirty="0">
                    <a:latin typeface="Calibri" panose="020F0502020204030204" pitchFamily="34" charset="0"/>
                    <a:ea typeface="PMingLiU" pitchFamily="18" charset="-120"/>
                    <a:cs typeface="Calibri" panose="020F0502020204030204" pitchFamily="34" charset="0"/>
                  </a:rPr>
                  <a:t>,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𝑣</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𝑥</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457200" y="1752600"/>
                <a:ext cx="8229600" cy="4038600"/>
              </a:xfrm>
              <a:blipFill>
                <a:blip r:embed="rId2"/>
                <a:stretch>
                  <a:fillRect l="-772" t="-940" b="-4075"/>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62</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ECIES</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228600" y="1752600"/>
                <a:ext cx="8610600" cy="3352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𝑞</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h</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plaintext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𝑘</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𝑘𝑃</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𝑍</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h𝑘𝑄</m:t>
                    </m:r>
                  </m:oMath>
                </a14:m>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𝑘</m:t>
                    </m:r>
                    <m:r>
                      <a:rPr lang="en-US" altLang="zh-TW" sz="2000" i="1" dirty="0" smtClean="0">
                        <a:latin typeface="Cambria Math" panose="02040503050406030204" pitchFamily="18" charset="0"/>
                        <a:ea typeface="PMingLiU" pitchFamily="18" charset="-120"/>
                        <a:cs typeface="Calibri" panose="020F0502020204030204" pitchFamily="34" charset="0"/>
                      </a:rPr>
                      <m:t>[1], </m:t>
                    </m:r>
                    <m:r>
                      <a:rPr lang="en-US" altLang="zh-TW" sz="2000" i="1" dirty="0" smtClean="0">
                        <a:latin typeface="Cambria Math" panose="02040503050406030204" pitchFamily="18" charset="0"/>
                        <a:ea typeface="PMingLiU" pitchFamily="18" charset="-120"/>
                        <a:cs typeface="Calibri" panose="020F0502020204030204" pitchFamily="34" charset="0"/>
                      </a:rPr>
                      <m:t>𝑘</m:t>
                    </m:r>
                    <m:r>
                      <a:rPr lang="en-US" altLang="zh-TW" sz="2000" i="1" dirty="0" smtClean="0">
                        <a:latin typeface="Cambria Math" panose="02040503050406030204" pitchFamily="18" charset="0"/>
                        <a:ea typeface="PMingLiU" pitchFamily="18" charset="-120"/>
                        <a:cs typeface="Calibri" panose="020F0502020204030204" pitchFamily="34" charset="0"/>
                      </a:rPr>
                      <m:t>[2]) = </m:t>
                    </m:r>
                    <m:r>
                      <a:rPr lang="en-US" altLang="zh-TW" sz="2000" i="1" dirty="0" err="1">
                        <a:latin typeface="Cambria Math" panose="02040503050406030204" pitchFamily="18" charset="0"/>
                        <a:ea typeface="PMingLiU" pitchFamily="18" charset="-120"/>
                        <a:cs typeface="Calibri" panose="020F0502020204030204" pitchFamily="34" charset="0"/>
                      </a:rPr>
                      <m:t>𝐾𝐷𝐹</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𝑥𝑍</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1409700" lvl="2" indent="-609600">
                  <a:spcBef>
                    <a:spcPts val="200"/>
                  </a:spcBef>
                  <a:buFont typeface="+mj-lt"/>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𝐸𝑁𝐶𝑘</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𝑡</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𝑀𝐴𝐶𝑘</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228600" y="1752600"/>
                <a:ext cx="8610600" cy="3352800"/>
              </a:xfrm>
              <a:blipFill>
                <a:blip r:embed="rId2"/>
                <a:stretch>
                  <a:fillRect l="-885" t="-1132" r="-1327"/>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304800"/>
            <a:ext cx="7772400" cy="762000"/>
          </a:xfrm>
        </p:spPr>
        <p:txBody>
          <a:bodyPr/>
          <a:lstStyle/>
          <a:p>
            <a:r>
              <a:rPr lang="en-US" sz="3600" dirty="0"/>
              <a:t>Elliptic Curve Preliminaries - 2</a:t>
            </a:r>
          </a:p>
        </p:txBody>
      </p:sp>
      <mc:AlternateContent xmlns:mc="http://schemas.openxmlformats.org/markup-compatibility/2006" xmlns:a14="http://schemas.microsoft.com/office/drawing/2010/main">
        <mc:Choice Requires="a14">
          <p:sp>
            <p:nvSpPr>
              <p:cNvPr id="97285" name="Rectangle 3"/>
              <p:cNvSpPr>
                <a:spLocks noGrp="1" noChangeArrowheads="1"/>
              </p:cNvSpPr>
              <p:nvPr>
                <p:ph type="body" idx="1"/>
              </p:nvPr>
            </p:nvSpPr>
            <p:spPr>
              <a:xfrm>
                <a:off x="609600" y="1752600"/>
                <a:ext cx="7772400" cy="4648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,1)</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Wingdings" pitchFamily="2" charset="2"/>
                      </a:rPr>
                      <m:t>𝑥𝑧</m:t>
                    </m:r>
                    <m:r>
                      <a:rPr lang="en-US" sz="2000" i="1" dirty="0" err="1">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𝑦𝑧</m:t>
                    </m:r>
                    <m:r>
                      <a:rPr lang="en-US" sz="2000" i="1" dirty="0" err="1">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𝑧</m:t>
                    </m:r>
                    <m:r>
                      <a:rPr lang="en-US" sz="2000" i="1" dirty="0">
                        <a:latin typeface="Cambria Math" panose="02040503050406030204" pitchFamily="18" charset="0"/>
                        <a:cs typeface="Calibri" panose="020F0502020204030204" pitchFamily="34" charset="0"/>
                        <a:sym typeface="Wingdings" pitchFamily="2" charset="2"/>
                      </a:rPr>
                      <m:t>) </m:t>
                    </m:r>
                  </m:oMath>
                </a14:m>
                <a:r>
                  <a:rPr lang="en-US" sz="2000" dirty="0">
                    <a:latin typeface="Calibri" panose="020F0502020204030204" pitchFamily="34" charset="0"/>
                    <a:cs typeface="Calibri" panose="020F0502020204030204" pitchFamily="34" charset="0"/>
                    <a:sym typeface="Wingdings" pitchFamily="2" charset="2"/>
                  </a:rPr>
                  <a:t>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𝑖𝑠</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𝑧𝑦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𝑎𝑥𝑧</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𝑏𝑧</m:t>
                    </m:r>
                    <m:r>
                      <a:rPr lang="en-US" sz="2000" i="1" baseline="30000" dirty="0">
                        <a:latin typeface="Cambria Math" panose="02040503050406030204" pitchFamily="18" charset="0"/>
                        <a:cs typeface="Calibri" panose="020F0502020204030204" pitchFamily="34" charset="0"/>
                        <a:sym typeface="Symbol" pitchFamily="18" charset="2"/>
                      </a:rPr>
                      <m:t>3</m:t>
                    </m:r>
                  </m:oMath>
                </a14:m>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𝑦</m:t>
                    </m:r>
                    <m:r>
                      <a:rPr lang="en-US" sz="2000" i="1" dirty="0" smtClean="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(0,1,0)</m:t>
                    </m:r>
                  </m:oMath>
                </a14:m>
                <a:r>
                  <a:rPr lang="en-US" sz="2000" dirty="0">
                    <a:latin typeface="Calibri" panose="020F0502020204030204" pitchFamily="34" charset="0"/>
                    <a:cs typeface="Calibri" panose="020F0502020204030204" pitchFamily="34" charset="0"/>
                    <a:sym typeface="Wingdings" pitchFamily="2" charset="2"/>
                  </a:rPr>
                  <a:t> is the natural “identity element”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𝑂</m:t>
                    </m:r>
                  </m:oMath>
                </a14:m>
                <a:r>
                  <a:rPr lang="en-US" sz="2000" dirty="0">
                    <a:latin typeface="Calibri" panose="020F0502020204030204" pitchFamily="34" charset="0"/>
                    <a:cs typeface="Calibri" panose="020F0502020204030204" pitchFamily="34" charset="0"/>
                    <a:sym typeface="Wingdings" pitchFamily="2" charset="2"/>
                  </a:rPr>
                  <a:t>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97285" name="Rectangle 3"/>
              <p:cNvSpPr>
                <a:spLocks noGrp="1" noRot="1" noChangeAspect="1" noMove="1" noResize="1" noEditPoints="1" noAdjustHandles="1" noChangeArrowheads="1" noChangeShapeType="1" noTextEdit="1"/>
              </p:cNvSpPr>
              <p:nvPr>
                <p:ph type="body" idx="1"/>
              </p:nvPr>
            </p:nvSpPr>
            <p:spPr>
              <a:xfrm>
                <a:off x="609600" y="1752600"/>
                <a:ext cx="7772400" cy="4648200"/>
              </a:xfrm>
              <a:blipFill>
                <a:blip r:embed="rId2"/>
                <a:stretch>
                  <a:fillRect l="-817" t="-1635" r="-327"/>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mc:AlternateContent xmlns:mc="http://schemas.openxmlformats.org/markup-compatibility/2006" xmlns:a14="http://schemas.microsoft.com/office/drawing/2010/main">
        <mc:Choice Requires="a14">
          <p:sp>
            <p:nvSpPr>
              <p:cNvPr id="98309" name="Rectangle 3"/>
              <p:cNvSpPr>
                <a:spLocks noGrp="1" noChangeArrowheads="1"/>
              </p:cNvSpPr>
              <p:nvPr>
                <p:ph type="body" idx="1"/>
              </p:nvPr>
            </p:nvSpPr>
            <p:spPr>
              <a:xfrm>
                <a:off x="50602" y="1898650"/>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a:t>
                </a:r>
                <a14:m>
                  <m:oMath xmlns:m="http://schemas.openxmlformats.org/officeDocument/2006/math">
                    <m:r>
                      <a:rPr lang="en-US" altLang="ko-KR" sz="2000" i="1" dirty="0" smtClean="0">
                        <a:latin typeface="Cambria Math" panose="02040503050406030204" pitchFamily="18" charset="0"/>
                        <a:ea typeface="Gulim" pitchFamily="34" charset="-127"/>
                        <a:cs typeface="Calibri" panose="020F0502020204030204" pitchFamily="34" charset="0"/>
                      </a:rPr>
                      <m:t>𝑦</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𝑥</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𝑎𝑥</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𝑏</m:t>
                    </m:r>
                  </m:oMath>
                </a14:m>
                <a:r>
                  <a:rPr lang="en-US" altLang="ko-KR" sz="2000" dirty="0">
                    <a:latin typeface="Calibri" panose="020F0502020204030204" pitchFamily="34" charset="0"/>
                    <a:ea typeface="Gulim" pitchFamily="34" charset="-127"/>
                    <a:cs typeface="Calibri" panose="020F0502020204030204" pitchFamily="34" charset="0"/>
                  </a:rPr>
                  <a:t>.</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mc:Choice>
        <mc:Fallback xmlns="">
          <p:sp>
            <p:nvSpPr>
              <p:cNvPr id="98309" name="Rectangle 3"/>
              <p:cNvSpPr>
                <a:spLocks noGrp="1" noRot="1" noChangeAspect="1" noMove="1" noResize="1" noEditPoints="1" noAdjustHandles="1" noChangeArrowheads="1" noChangeShapeType="1" noTextEdit="1"/>
              </p:cNvSpPr>
              <p:nvPr>
                <p:ph type="body" idx="1"/>
              </p:nvPr>
            </p:nvSpPr>
            <p:spPr>
              <a:xfrm>
                <a:off x="50602" y="1898650"/>
                <a:ext cx="8858250" cy="4619625"/>
              </a:xfrm>
              <a:blipFill>
                <a:blip r:embed="rId2"/>
                <a:stretch>
                  <a:fillRect l="-572" t="-822"/>
                </a:stretch>
              </a:blipFill>
            </p:spPr>
            <p:txBody>
              <a:bodyPr/>
              <a:lstStyle/>
              <a:p>
                <a:r>
                  <a:rPr lang="en-US">
                    <a:noFill/>
                  </a:rPr>
                  <a:t> </a:t>
                </a:r>
              </a:p>
            </p:txBody>
          </p:sp>
        </mc:Fallback>
      </mc:AlternateContent>
      <p:grpSp>
        <p:nvGrpSpPr>
          <p:cNvPr id="2" name="Group 4"/>
          <p:cNvGrpSpPr>
            <a:grpSpLocks/>
          </p:cNvGrpSpPr>
          <p:nvPr/>
        </p:nvGrpSpPr>
        <p:grpSpPr bwMode="auto">
          <a:xfrm>
            <a:off x="5029200" y="258445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1330308" y="5312407"/>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077200" cy="3276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oMath>
                </a14:m>
                <a:r>
                  <a:rPr lang="en-US" altLang="zh-TW" sz="2000" dirty="0">
                    <a:latin typeface="Calibri" panose="020F0502020204030204" pitchFamily="34" charset="0"/>
                    <a:ea typeface="PMingLiU" pitchFamily="18" charset="-120"/>
                    <a:cs typeface="Calibri" panose="020F0502020204030204" pitchFamily="34" charset="0"/>
                  </a:rPr>
                  <a:t>.  Thus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=0=</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and </a:t>
                </a:r>
                <a:r>
                  <a:rPr lang="en-US" altLang="zh-TW" sz="2000" i="0" dirty="0">
                    <a:latin typeface="+mj-lt"/>
                    <a:ea typeface="PMingLiU" pitchFamily="18" charset="-120"/>
                    <a:cs typeface="Calibri" panose="020F0502020204030204" pitchFamily="34" charset="0"/>
                  </a:rPr>
                  <a:t>0=(3x</a:t>
                </a:r>
                <a:r>
                  <a:rPr lang="en-US" altLang="zh-TW" sz="2000" i="0" baseline="30000" dirty="0">
                    <a:latin typeface="+mj-lt"/>
                    <a:ea typeface="PMingLiU" pitchFamily="18" charset="-120"/>
                    <a:cs typeface="Calibri" panose="020F0502020204030204" pitchFamily="34" charset="0"/>
                  </a:rPr>
                  <a:t>2</a:t>
                </a:r>
                <a:r>
                  <a:rPr lang="en-US" altLang="zh-TW" sz="2000" i="0" dirty="0">
                    <a:latin typeface="+mj-lt"/>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 −16(27</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+4</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077200" cy="3276600"/>
              </a:xfrm>
              <a:blipFill>
                <a:blip r:embed="rId3"/>
                <a:stretch>
                  <a:fillRect l="-786" t="-2317" r="-786" b="-10811"/>
                </a:stretch>
              </a:blipFill>
            </p:spPr>
            <p:txBody>
              <a:bodyPr/>
              <a:lstStyle/>
              <a:p>
                <a:r>
                  <a:rPr lang="en-US">
                    <a:noFill/>
                  </a:rPr>
                  <a:t> </a:t>
                </a:r>
              </a:p>
            </p:txBody>
          </p:sp>
        </mc:Fallback>
      </mc:AlternateContent>
    </p:spTree>
  </p:cSld>
  <p:clrMapOvr>
    <a:masterClrMapping/>
  </p:clrMapOvr>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75312</TotalTime>
  <Words>10100</Words>
  <Application>Microsoft Macintosh PowerPoint</Application>
  <PresentationFormat>Letter Paper (8.5x11 in)</PresentationFormat>
  <Paragraphs>822</Paragraphs>
  <Slides>62</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Arial Unicode MS</vt:lpstr>
      <vt:lpstr>PMingLiU</vt:lpstr>
      <vt:lpstr>Arial</vt:lpstr>
      <vt:lpstr>Calibri</vt:lpstr>
      <vt:lpstr>Cambria Math</vt:lpstr>
      <vt:lpstr>Courier New</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 p≠2</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4660</cp:revision>
  <cp:lastPrinted>2024-07-10T20:18:11Z</cp:lastPrinted>
  <dcterms:created xsi:type="dcterms:W3CDTF">2013-04-22T16:10:14Z</dcterms:created>
  <dcterms:modified xsi:type="dcterms:W3CDTF">2025-07-23T21:06:26Z</dcterms:modified>
</cp:coreProperties>
</file>